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Lst>
  <p:notesMasterIdLst>
    <p:notesMasterId r:id="rId75"/>
  </p:notesMasterIdLst>
  <p:handoutMasterIdLst>
    <p:handoutMasterId r:id="rId76"/>
  </p:handoutMasterIdLst>
  <p:sldIdLst>
    <p:sldId id="256" r:id="rId7"/>
    <p:sldId id="467" r:id="rId8"/>
    <p:sldId id="468" r:id="rId9"/>
    <p:sldId id="459" r:id="rId10"/>
    <p:sldId id="469" r:id="rId11"/>
    <p:sldId id="470" r:id="rId12"/>
    <p:sldId id="472" r:id="rId13"/>
    <p:sldId id="471" r:id="rId14"/>
    <p:sldId id="474" r:id="rId15"/>
    <p:sldId id="473" r:id="rId16"/>
    <p:sldId id="495" r:id="rId17"/>
    <p:sldId id="496" r:id="rId18"/>
    <p:sldId id="462" r:id="rId19"/>
    <p:sldId id="500" r:id="rId20"/>
    <p:sldId id="501" r:id="rId21"/>
    <p:sldId id="463" r:id="rId22"/>
    <p:sldId id="464" r:id="rId23"/>
    <p:sldId id="502" r:id="rId24"/>
    <p:sldId id="504" r:id="rId25"/>
    <p:sldId id="503" r:id="rId26"/>
    <p:sldId id="494" r:id="rId27"/>
    <p:sldId id="475" r:id="rId28"/>
    <p:sldId id="477" r:id="rId29"/>
    <p:sldId id="480" r:id="rId30"/>
    <p:sldId id="505" r:id="rId31"/>
    <p:sldId id="513" r:id="rId32"/>
    <p:sldId id="516" r:id="rId33"/>
    <p:sldId id="508" r:id="rId34"/>
    <p:sldId id="490" r:id="rId35"/>
    <p:sldId id="484" r:id="rId36"/>
    <p:sldId id="491" r:id="rId37"/>
    <p:sldId id="489" r:id="rId38"/>
    <p:sldId id="486" r:id="rId39"/>
    <p:sldId id="521" r:id="rId40"/>
    <p:sldId id="525" r:id="rId41"/>
    <p:sldId id="523" r:id="rId42"/>
    <p:sldId id="448" r:id="rId43"/>
    <p:sldId id="450" r:id="rId44"/>
    <p:sldId id="451" r:id="rId45"/>
    <p:sldId id="537" r:id="rId46"/>
    <p:sldId id="558" r:id="rId47"/>
    <p:sldId id="559" r:id="rId48"/>
    <p:sldId id="526" r:id="rId49"/>
    <p:sldId id="546" r:id="rId50"/>
    <p:sldId id="547" r:id="rId51"/>
    <p:sldId id="527" r:id="rId52"/>
    <p:sldId id="585" r:id="rId53"/>
    <p:sldId id="548" r:id="rId54"/>
    <p:sldId id="584" r:id="rId55"/>
    <p:sldId id="549" r:id="rId56"/>
    <p:sldId id="533" r:id="rId57"/>
    <p:sldId id="535" r:id="rId58"/>
    <p:sldId id="534" r:id="rId59"/>
    <p:sldId id="536" r:id="rId60"/>
    <p:sldId id="550" r:id="rId61"/>
    <p:sldId id="551" r:id="rId62"/>
    <p:sldId id="567" r:id="rId63"/>
    <p:sldId id="586" r:id="rId64"/>
    <p:sldId id="587" r:id="rId65"/>
    <p:sldId id="588" r:id="rId66"/>
    <p:sldId id="562" r:id="rId67"/>
    <p:sldId id="580" r:id="rId68"/>
    <p:sldId id="565" r:id="rId69"/>
    <p:sldId id="581" r:id="rId70"/>
    <p:sldId id="582" r:id="rId71"/>
    <p:sldId id="583" r:id="rId72"/>
    <p:sldId id="566" r:id="rId73"/>
    <p:sldId id="265" r:id="rId74"/>
  </p:sldIdLst>
  <p:sldSz cx="9144000" cy="6858000" type="screen4x3"/>
  <p:notesSz cx="6797675" cy="9925050"/>
  <p:defaultTextStyle>
    <a:defPPr>
      <a:defRPr lang="en-US"/>
    </a:defPPr>
    <a:lvl1pPr marL="0" lvl="0"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80">
          <p15:clr>
            <a:srgbClr val="A4A3A4"/>
          </p15:clr>
        </p15:guide>
        <p15:guide id="2" orient="horz" pos="31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969696"/>
    <a:srgbClr val="F8F8F8"/>
    <a:srgbClr val="CCECFF"/>
    <a:srgbClr val="A6E4F0"/>
    <a:srgbClr val="FFD86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08" autoAdjust="0"/>
    <p:restoredTop sz="76357" autoAdjust="0"/>
  </p:normalViewPr>
  <p:slideViewPr>
    <p:cSldViewPr showGuides="1">
      <p:cViewPr varScale="1">
        <p:scale>
          <a:sx n="115" d="100"/>
          <a:sy n="115" d="100"/>
        </p:scale>
        <p:origin x="1638" y="96"/>
      </p:cViewPr>
      <p:guideLst>
        <p:guide orient="horz" pos="2180"/>
        <p:guide orient="horz" pos="3140"/>
        <p:guide pos="2880"/>
      </p:guideLst>
    </p:cSldViewPr>
  </p:slideViewPr>
  <p:outlineViewPr>
    <p:cViewPr>
      <p:scale>
        <a:sx n="33" d="100"/>
        <a:sy n="33" d="100"/>
      </p:scale>
      <p:origin x="0" y="622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页眉占位符 46081"/>
          <p:cNvSpPr>
            <a:spLocks noGrp="1"/>
          </p:cNvSpPr>
          <p:nvPr>
            <p:ph type="hdr" sz="quarter"/>
          </p:nvPr>
        </p:nvSpPr>
        <p:spPr>
          <a:xfrm>
            <a:off x="0" y="0"/>
            <a:ext cx="2945659" cy="496253"/>
          </a:xfrm>
          <a:prstGeom prst="rect">
            <a:avLst/>
          </a:prstGeom>
          <a:noFill/>
          <a:ln w="9525">
            <a:noFill/>
          </a:ln>
        </p:spPr>
        <p:txBody>
          <a:bodyPr/>
          <a:lstStyle/>
          <a:p>
            <a:pPr lvl="0"/>
            <a:endParaRPr lang="zh-CN" altLang="en-US" sz="1200" dirty="0">
              <a:latin typeface="Tahoma" panose="020B0604030504040204" pitchFamily="34" charset="0"/>
              <a:ea typeface="宋体" panose="02010600030101010101" pitchFamily="2" charset="-122"/>
            </a:endParaRPr>
          </a:p>
        </p:txBody>
      </p:sp>
      <p:sp>
        <p:nvSpPr>
          <p:cNvPr id="46083" name="日期占位符 46082"/>
          <p:cNvSpPr>
            <a:spLocks noGrp="1"/>
          </p:cNvSpPr>
          <p:nvPr>
            <p:ph type="dt" sz="quarter" idx="1"/>
          </p:nvPr>
        </p:nvSpPr>
        <p:spPr>
          <a:xfrm>
            <a:off x="3852016" y="0"/>
            <a:ext cx="2945659" cy="496253"/>
          </a:xfrm>
          <a:prstGeom prst="rect">
            <a:avLst/>
          </a:prstGeom>
          <a:noFill/>
          <a:ln w="9525">
            <a:noFill/>
          </a:ln>
        </p:spPr>
        <p:txBody>
          <a:bodyPr/>
          <a:lstStyle/>
          <a:p>
            <a:pPr lvl="0" algn="r"/>
            <a:endParaRPr lang="zh-CN" altLang="en-US" sz="1200" dirty="0">
              <a:latin typeface="Tahoma" panose="020B0604030504040204" pitchFamily="34" charset="0"/>
              <a:ea typeface="宋体" panose="02010600030101010101" pitchFamily="2" charset="-122"/>
            </a:endParaRPr>
          </a:p>
        </p:txBody>
      </p:sp>
      <p:sp>
        <p:nvSpPr>
          <p:cNvPr id="46084" name="页脚占位符 46083"/>
          <p:cNvSpPr>
            <a:spLocks noGrp="1"/>
          </p:cNvSpPr>
          <p:nvPr>
            <p:ph type="ftr" sz="quarter" idx="2"/>
          </p:nvPr>
        </p:nvSpPr>
        <p:spPr>
          <a:xfrm>
            <a:off x="0" y="9428797"/>
            <a:ext cx="2945659" cy="496253"/>
          </a:xfrm>
          <a:prstGeom prst="rect">
            <a:avLst/>
          </a:prstGeom>
          <a:noFill/>
          <a:ln w="9525">
            <a:noFill/>
          </a:ln>
        </p:spPr>
        <p:txBody>
          <a:bodyPr anchor="b"/>
          <a:lstStyle/>
          <a:p>
            <a:pPr lvl="0"/>
            <a:endParaRPr lang="zh-CN" altLang="en-US" sz="1200" dirty="0">
              <a:latin typeface="Tahoma" panose="020B0604030504040204" pitchFamily="34" charset="0"/>
              <a:ea typeface="宋体" panose="02010600030101010101" pitchFamily="2" charset="-122"/>
            </a:endParaRPr>
          </a:p>
        </p:txBody>
      </p:sp>
      <p:sp>
        <p:nvSpPr>
          <p:cNvPr id="46085" name="灯片编号占位符 46084"/>
          <p:cNvSpPr>
            <a:spLocks noGrp="1"/>
          </p:cNvSpPr>
          <p:nvPr>
            <p:ph type="sldNum" sz="quarter" idx="3"/>
          </p:nvPr>
        </p:nvSpPr>
        <p:spPr>
          <a:xfrm>
            <a:off x="3852016" y="9428797"/>
            <a:ext cx="2945659" cy="496253"/>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a:t>
            </a:fld>
            <a:endParaRPr lang="zh-CN" altLang="en-US" sz="1200" dirty="0">
              <a:latin typeface="Tahom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页眉占位符 48129"/>
          <p:cNvSpPr>
            <a:spLocks noGrp="1"/>
          </p:cNvSpPr>
          <p:nvPr>
            <p:ph type="hdr" sz="quarter"/>
          </p:nvPr>
        </p:nvSpPr>
        <p:spPr>
          <a:xfrm>
            <a:off x="0" y="0"/>
            <a:ext cx="2945659" cy="496253"/>
          </a:xfrm>
          <a:prstGeom prst="rect">
            <a:avLst/>
          </a:prstGeom>
          <a:noFill/>
          <a:ln w="9525">
            <a:noFill/>
          </a:ln>
        </p:spPr>
        <p:txBody>
          <a:bodyPr/>
          <a:lstStyle/>
          <a:p>
            <a:pPr lvl="0"/>
            <a:endParaRPr lang="zh-CN" altLang="en-US" sz="1200" dirty="0">
              <a:latin typeface="Tahoma" panose="020B0604030504040204" pitchFamily="34" charset="0"/>
              <a:ea typeface="宋体" panose="02010600030101010101" pitchFamily="2" charset="-122"/>
            </a:endParaRPr>
          </a:p>
        </p:txBody>
      </p:sp>
      <p:sp>
        <p:nvSpPr>
          <p:cNvPr id="48131" name="日期占位符 48130"/>
          <p:cNvSpPr>
            <a:spLocks noGrp="1"/>
          </p:cNvSpPr>
          <p:nvPr>
            <p:ph type="dt" idx="1"/>
          </p:nvPr>
        </p:nvSpPr>
        <p:spPr>
          <a:xfrm>
            <a:off x="3852016" y="0"/>
            <a:ext cx="2945659" cy="496253"/>
          </a:xfrm>
          <a:prstGeom prst="rect">
            <a:avLst/>
          </a:prstGeom>
          <a:noFill/>
          <a:ln w="9525">
            <a:noFill/>
          </a:ln>
        </p:spPr>
        <p:txBody>
          <a:bodyPr/>
          <a:lstStyle/>
          <a:p>
            <a:pPr lvl="0" algn="r"/>
            <a:endParaRPr lang="zh-CN" altLang="en-US" sz="1200" dirty="0">
              <a:latin typeface="Tahoma" panose="020B0604030504040204" pitchFamily="34" charset="0"/>
              <a:ea typeface="宋体" panose="02010600030101010101" pitchFamily="2" charset="-122"/>
            </a:endParaRPr>
          </a:p>
        </p:txBody>
      </p:sp>
      <p:sp>
        <p:nvSpPr>
          <p:cNvPr id="48132" name="幻灯片图像占位符 48131"/>
          <p:cNvSpPr>
            <a:spLocks noGrp="1" noRot="1" noChangeAspect="1" noTextEdit="1"/>
          </p:cNvSpPr>
          <p:nvPr>
            <p:ph type="sldImg" idx="2"/>
          </p:nvPr>
        </p:nvSpPr>
        <p:spPr>
          <a:xfrm>
            <a:off x="919163" y="744538"/>
            <a:ext cx="4959350" cy="3721100"/>
          </a:xfrm>
          <a:prstGeom prst="rect">
            <a:avLst/>
          </a:prstGeom>
          <a:ln w="9525" cap="flat" cmpd="sng">
            <a:solidFill>
              <a:srgbClr val="000000"/>
            </a:solidFill>
            <a:prstDash val="solid"/>
            <a:miter/>
            <a:headEnd type="none" w="med" len="med"/>
            <a:tailEnd type="none" w="med" len="med"/>
          </a:ln>
        </p:spPr>
      </p:sp>
      <p:sp>
        <p:nvSpPr>
          <p:cNvPr id="48133" name="文本占位符 48132"/>
          <p:cNvSpPr>
            <a:spLocks noGrp="1"/>
          </p:cNvSpPr>
          <p:nvPr>
            <p:ph type="body" sz="quarter" idx="3"/>
          </p:nvPr>
        </p:nvSpPr>
        <p:spPr>
          <a:xfrm>
            <a:off x="906357" y="4714399"/>
            <a:ext cx="4984962" cy="446627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8134" name="页脚占位符 48133"/>
          <p:cNvSpPr>
            <a:spLocks noGrp="1"/>
          </p:cNvSpPr>
          <p:nvPr>
            <p:ph type="ftr" sz="quarter" idx="4"/>
          </p:nvPr>
        </p:nvSpPr>
        <p:spPr>
          <a:xfrm>
            <a:off x="0" y="9428797"/>
            <a:ext cx="2945659" cy="496253"/>
          </a:xfrm>
          <a:prstGeom prst="rect">
            <a:avLst/>
          </a:prstGeom>
          <a:noFill/>
          <a:ln w="9525">
            <a:noFill/>
          </a:ln>
        </p:spPr>
        <p:txBody>
          <a:bodyPr anchor="b"/>
          <a:lstStyle/>
          <a:p>
            <a:pPr lvl="0"/>
            <a:endParaRPr lang="zh-CN" altLang="en-US" sz="1200" dirty="0">
              <a:latin typeface="Tahoma" panose="020B0604030504040204" pitchFamily="34" charset="0"/>
              <a:ea typeface="宋体" panose="02010600030101010101" pitchFamily="2" charset="-122"/>
            </a:endParaRPr>
          </a:p>
        </p:txBody>
      </p:sp>
      <p:sp>
        <p:nvSpPr>
          <p:cNvPr id="48135" name="灯片编号占位符 48134"/>
          <p:cNvSpPr>
            <a:spLocks noGrp="1"/>
          </p:cNvSpPr>
          <p:nvPr>
            <p:ph type="sldNum" sz="quarter" idx="5"/>
          </p:nvPr>
        </p:nvSpPr>
        <p:spPr>
          <a:xfrm>
            <a:off x="3852016" y="9428797"/>
            <a:ext cx="2945659" cy="496253"/>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a:t>
            </a:fld>
            <a:endParaRPr lang="zh-CN" altLang="en-US" sz="1200" dirty="0">
              <a:latin typeface="Tahom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1</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什么时候用到匿名内部类呢？在Android中最常见得回调监听事件 就是匿名内部类</a:t>
            </a:r>
            <a:endParaRPr lang="zh-CN" altLang="en-US"/>
          </a:p>
          <a:p>
            <a:r>
              <a:rPr lang="zh-CN" altLang="en-US">
                <a:sym typeface="+mn-ea"/>
              </a:rPr>
              <a:t>一般遇到下面这种情况都会考虑到使用匿名内部类：</a:t>
            </a:r>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50</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51</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56</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63</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p>
          <a:p>
            <a:r>
              <a:rPr lang="en-US" altLang="zh-CN"/>
              <a:t>}</a:t>
            </a:r>
            <a:r>
              <a:rPr lang="zh-CN" altLang="en-US"/>
              <a:t>这里的不能省略</a:t>
            </a:r>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66</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68</a:t>
            </a:fld>
            <a:endParaRPr lang="zh-CN" altLang="en-US" sz="1200" dirty="0">
              <a:latin typeface="Tahoma" panose="020B0604030504040204" pitchFamily="34" charset="0"/>
              <a:ea typeface="宋体" panose="02010600030101010101" pitchFamily="2" charset="-122"/>
            </a:endParaRPr>
          </a:p>
        </p:txBody>
      </p:sp>
      <p:sp>
        <p:nvSpPr>
          <p:cNvPr id="316418" name="幻灯片图像占位符 316417"/>
          <p:cNvSpPr>
            <a:spLocks noGrp="1" noRot="1" noChangeAspect="1" noTextEdit="1"/>
          </p:cNvSpPr>
          <p:nvPr>
            <p:ph type="sldImg"/>
          </p:nvPr>
        </p:nvSpPr>
        <p:spPr/>
      </p:sp>
      <p:sp>
        <p:nvSpPr>
          <p:cNvPr id="316419" name="文本占位符 316418"/>
          <p:cNvSpPr>
            <a:spLocks noGrp="1"/>
          </p:cNvSpPr>
          <p:nvPr>
            <p:ph type="body" idx="1"/>
          </p:nvPr>
        </p:nvSpPr>
        <p:spPr/>
        <p:txBody>
          <a:bodyPr/>
          <a:lstStyle/>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4</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7</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9</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28</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lvl="0" algn="r"/>
            <a:fld id="{9A0DB2DC-4C9A-4742-B13C-FB6460FD3503}" type="slidenum">
              <a:rPr lang="zh-CN" altLang="en-US" sz="1200" smtClean="0">
                <a:latin typeface="Tahoma" panose="020B0604030504040204" pitchFamily="34" charset="0"/>
                <a:ea typeface="宋体" panose="02010600030101010101" pitchFamily="2" charset="-122"/>
              </a:rPr>
              <a:t>30</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设计接口一直是一项艰巨的工作，因为如果我们想在接口中添加其他方法，就需要在所有实现类中进行更改。随着接口的老化，实现它的类的数量可能会增长到无法扩展接口的程度。这就是为什么在设计应用程序时，大多数框架提供一个基本实现类，然后我们扩展它并重写适用于我们的应用程序的方法。</a:t>
            </a:r>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41</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lvl="0" algn="r"/>
            <a:fld id="{9A0DB2DC-4C9A-4742-B13C-FB6460FD3503}" type="slidenum">
              <a:rPr lang="zh-CN" altLang="en-US" sz="1200" dirty="0">
                <a:latin typeface="Tahoma" panose="020B0604030504040204" pitchFamily="34" charset="0"/>
                <a:ea typeface="宋体" panose="02010600030101010101" pitchFamily="2" charset="-122"/>
              </a:rPr>
              <a:t>42</a:t>
            </a:fld>
            <a:endParaRPr lang="zh-CN" altLang="en-US" sz="1200" dirty="0">
              <a:latin typeface="Tahoma" panose="020B060403050404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29458BE8-9C1F-4C82-8EEF-9E68EB5647D4}" type="slidenum">
              <a:rPr lang="en-US" altLang="zh-CN"/>
              <a:t>46</a:t>
            </a:fld>
            <a:endParaRPr lang="en-US" altLang="zh-CN"/>
          </a:p>
        </p:txBody>
      </p:sp>
      <p:sp>
        <p:nvSpPr>
          <p:cNvPr id="94210" name="Rectangle 2"/>
          <p:cNvSpPr>
            <a:spLocks noGrp="1" noRot="1" noChangeAspect="1" noChangeArrowheads="1" noTextEdit="1"/>
          </p:cNvSpPr>
          <p:nvPr>
            <p:ph type="sldImg"/>
          </p:nvPr>
        </p:nvSpPr>
        <p:spPr/>
      </p:sp>
      <p:sp>
        <p:nvSpPr>
          <p:cNvPr id="9421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vmlDrawing" Target="../drawings/vmlDrawing4.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6.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vmlDrawing" Target="../drawings/vmlDrawing8.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vmlDrawing" Target="../drawings/vmlDrawing10.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vmlDrawing" Target="../drawings/vmlDrawing12.v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2057"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4103"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6151"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8199"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10247"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graphicFrame>
        <p:nvGraphicFramePr>
          <p:cNvPr id="9" name="对象 8"/>
          <p:cNvGraphicFramePr/>
          <p:nvPr userDrawn="1"/>
        </p:nvGraphicFramePr>
        <p:xfrm>
          <a:off x="0" y="635"/>
          <a:ext cx="9144000" cy="6922135"/>
        </p:xfrm>
        <a:graphic>
          <a:graphicData uri="http://schemas.openxmlformats.org/presentationml/2006/ole">
            <mc:AlternateContent xmlns:mc="http://schemas.openxmlformats.org/markup-compatibility/2006">
              <mc:Choice xmlns:v="urn:schemas-microsoft-com:vml" Requires="v">
                <p:oleObj spid="_x0000_s12295" r:id="rId3" imgW="7607300" imgH="4895850" progId="PBrush">
                  <p:embed/>
                </p:oleObj>
              </mc:Choice>
              <mc:Fallback>
                <p:oleObj r:id="rId3" imgW="7607300" imgH="4895850" progId="PBrush">
                  <p:embed/>
                  <p:pic>
                    <p:nvPicPr>
                      <p:cNvPr id="0" name="图片 2048"/>
                      <p:cNvPicPr/>
                      <p:nvPr/>
                    </p:nvPicPr>
                    <p:blipFill>
                      <a:blip r:embed="rId4"/>
                      <a:stretch>
                        <a:fillRect/>
                      </a:stretch>
                    </p:blipFill>
                    <p:spPr>
                      <a:xfrm>
                        <a:off x="0" y="635"/>
                        <a:ext cx="9144000" cy="6922135"/>
                      </a:xfrm>
                      <a:prstGeom prst="rect">
                        <a:avLst/>
                      </a:prstGeom>
                      <a:noFill/>
                      <a:ln w="9525">
                        <a:noFill/>
                      </a:ln>
                    </p:spPr>
                  </p:pic>
                </p:oleObj>
              </mc:Fallback>
            </mc:AlternateContent>
          </a:graphicData>
        </a:graphic>
      </p:graphicFrame>
      <p:sp>
        <p:nvSpPr>
          <p:cNvPr id="394315" name="矩形 394314"/>
          <p:cNvSpPr/>
          <p:nvPr userDrawn="1"/>
        </p:nvSpPr>
        <p:spPr>
          <a:xfrm flipH="1" flipV="1">
            <a:off x="23812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16" name="矩形 394315"/>
          <p:cNvSpPr/>
          <p:nvPr userDrawn="1"/>
        </p:nvSpPr>
        <p:spPr>
          <a:xfrm flipH="1" flipV="1">
            <a:off x="24780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4" name="矩形 394323"/>
          <p:cNvSpPr/>
          <p:nvPr userDrawn="1"/>
        </p:nvSpPr>
        <p:spPr>
          <a:xfrm flipH="1" flipV="1">
            <a:off x="26765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26" name="矩形 394325"/>
          <p:cNvSpPr/>
          <p:nvPr userDrawn="1"/>
        </p:nvSpPr>
        <p:spPr>
          <a:xfrm flipH="1" flipV="1">
            <a:off x="25765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2" name="矩形 394331"/>
          <p:cNvSpPr/>
          <p:nvPr userDrawn="1"/>
        </p:nvSpPr>
        <p:spPr>
          <a:xfrm flipH="1" flipV="1">
            <a:off x="2876550" y="4438650"/>
            <a:ext cx="892175" cy="17463"/>
          </a:xfrm>
          <a:prstGeom prst="rect">
            <a:avLst/>
          </a:prstGeom>
          <a:solidFill>
            <a:srgbClr val="F8F8F8"/>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3" name="矩形 394332"/>
          <p:cNvSpPr/>
          <p:nvPr userDrawn="1"/>
        </p:nvSpPr>
        <p:spPr>
          <a:xfrm flipH="1">
            <a:off x="2771775" y="4508500"/>
            <a:ext cx="892175" cy="17463"/>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4" name="矩形 394333"/>
          <p:cNvSpPr/>
          <p:nvPr userDrawn="1"/>
        </p:nvSpPr>
        <p:spPr>
          <a:xfrm flipH="1">
            <a:off x="2671763" y="4510088"/>
            <a:ext cx="892175" cy="17462"/>
          </a:xfrm>
          <a:prstGeom prst="rect">
            <a:avLst/>
          </a:prstGeom>
          <a:solidFill>
            <a:srgbClr val="F8F8F8"/>
          </a:solidFill>
          <a:ln w="9525">
            <a:noFill/>
          </a:ln>
        </p:spPr>
        <p:txBody>
          <a:bodyPr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5" name="矩形 394334"/>
          <p:cNvSpPr/>
          <p:nvPr userDrawn="1"/>
        </p:nvSpPr>
        <p:spPr>
          <a:xfrm flipH="1" flipV="1">
            <a:off x="15875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6" name="矩形 394335"/>
          <p:cNvSpPr/>
          <p:nvPr userDrawn="1"/>
        </p:nvSpPr>
        <p:spPr>
          <a:xfrm flipH="1" flipV="1">
            <a:off x="168433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7" name="矩形 394336"/>
          <p:cNvSpPr/>
          <p:nvPr userDrawn="1"/>
        </p:nvSpPr>
        <p:spPr>
          <a:xfrm flipH="1" flipV="1">
            <a:off x="188277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8" name="矩形 394337"/>
          <p:cNvSpPr/>
          <p:nvPr userDrawn="1"/>
        </p:nvSpPr>
        <p:spPr>
          <a:xfrm flipH="1" flipV="1">
            <a:off x="17827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39" name="矩形 394338"/>
          <p:cNvSpPr/>
          <p:nvPr userDrawn="1"/>
        </p:nvSpPr>
        <p:spPr>
          <a:xfrm flipH="1" flipV="1">
            <a:off x="19859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0" name="矩形 394339"/>
          <p:cNvSpPr/>
          <p:nvPr userDrawn="1"/>
        </p:nvSpPr>
        <p:spPr>
          <a:xfrm flipH="1" flipV="1">
            <a:off x="2082800"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1" name="矩形 39434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2" name="矩形 394341"/>
          <p:cNvSpPr/>
          <p:nvPr userDrawn="1"/>
        </p:nvSpPr>
        <p:spPr>
          <a:xfrm flipH="1" flipV="1">
            <a:off x="21812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3" name="矩形 394342"/>
          <p:cNvSpPr/>
          <p:nvPr userDrawn="1"/>
        </p:nvSpPr>
        <p:spPr>
          <a:xfrm flipH="1" flipV="1">
            <a:off x="7937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4" name="矩形 394343"/>
          <p:cNvSpPr/>
          <p:nvPr userDrawn="1"/>
        </p:nvSpPr>
        <p:spPr>
          <a:xfrm flipH="1" flipV="1">
            <a:off x="8905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5" name="矩形 394344"/>
          <p:cNvSpPr/>
          <p:nvPr userDrawn="1"/>
        </p:nvSpPr>
        <p:spPr>
          <a:xfrm flipH="1" flipV="1">
            <a:off x="108902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6" name="矩形 394345"/>
          <p:cNvSpPr/>
          <p:nvPr userDrawn="1"/>
        </p:nvSpPr>
        <p:spPr>
          <a:xfrm flipH="1" flipV="1">
            <a:off x="9890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49" name="矩形 394348"/>
          <p:cNvSpPr/>
          <p:nvPr userDrawn="1"/>
        </p:nvSpPr>
        <p:spPr>
          <a:xfrm flipH="1" flipV="1">
            <a:off x="148748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2" name="矩形 394351"/>
          <p:cNvSpPr/>
          <p:nvPr userDrawn="1"/>
        </p:nvSpPr>
        <p:spPr>
          <a:xfrm flipH="1" flipV="1">
            <a:off x="96838" y="4438650"/>
            <a:ext cx="892175" cy="53975"/>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5" name="矩形 394354"/>
          <p:cNvSpPr/>
          <p:nvPr userDrawn="1"/>
        </p:nvSpPr>
        <p:spPr>
          <a:xfrm flipH="1" flipV="1">
            <a:off x="398463" y="4438650"/>
            <a:ext cx="892175" cy="53975"/>
          </a:xfrm>
          <a:prstGeom prst="rect">
            <a:avLst/>
          </a:prstGeom>
          <a:solidFill>
            <a:srgbClr val="99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59" name="矩形 394358"/>
          <p:cNvSpPr/>
          <p:nvPr userDrawn="1"/>
        </p:nvSpPr>
        <p:spPr>
          <a:xfrm flipH="1" flipV="1">
            <a:off x="37719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0" name="矩形 394359"/>
          <p:cNvSpPr/>
          <p:nvPr userDrawn="1"/>
        </p:nvSpPr>
        <p:spPr>
          <a:xfrm flipH="1" flipV="1">
            <a:off x="38687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2" name="矩形 394361"/>
          <p:cNvSpPr/>
          <p:nvPr userDrawn="1"/>
        </p:nvSpPr>
        <p:spPr>
          <a:xfrm flipH="1" flipV="1">
            <a:off x="29781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3" name="矩形 394362"/>
          <p:cNvSpPr/>
          <p:nvPr userDrawn="1"/>
        </p:nvSpPr>
        <p:spPr>
          <a:xfrm flipH="1" flipV="1">
            <a:off x="3074988" y="4438650"/>
            <a:ext cx="892175" cy="17463"/>
          </a:xfrm>
          <a:prstGeom prst="rect">
            <a:avLst/>
          </a:prstGeom>
          <a:solidFill>
            <a:srgbClr val="CCE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4" name="矩形 394363"/>
          <p:cNvSpPr/>
          <p:nvPr userDrawn="1"/>
        </p:nvSpPr>
        <p:spPr>
          <a:xfrm flipH="1" flipV="1">
            <a:off x="3273425" y="4438650"/>
            <a:ext cx="892175" cy="17463"/>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5" name="矩形 394364"/>
          <p:cNvSpPr/>
          <p:nvPr userDrawn="1"/>
        </p:nvSpPr>
        <p:spPr>
          <a:xfrm flipH="1" flipV="1">
            <a:off x="31734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6" name="矩形 394365"/>
          <p:cNvSpPr/>
          <p:nvPr userDrawn="1"/>
        </p:nvSpPr>
        <p:spPr>
          <a:xfrm flipH="1" flipV="1">
            <a:off x="337661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67" name="矩形 394366"/>
          <p:cNvSpPr/>
          <p:nvPr userDrawn="1"/>
        </p:nvSpPr>
        <p:spPr>
          <a:xfrm flipH="1" flipV="1">
            <a:off x="3473450" y="4438650"/>
            <a:ext cx="892175" cy="53975"/>
          </a:xfrm>
          <a:prstGeom prst="rect">
            <a:avLst/>
          </a:prstGeom>
          <a:solidFill>
            <a:schemeClr val="folHlink"/>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0" name="矩形 394369"/>
          <p:cNvSpPr/>
          <p:nvPr userDrawn="1"/>
        </p:nvSpPr>
        <p:spPr>
          <a:xfrm flipH="1" flipV="1">
            <a:off x="218440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1" name="矩形 394370"/>
          <p:cNvSpPr/>
          <p:nvPr userDrawn="1"/>
        </p:nvSpPr>
        <p:spPr>
          <a:xfrm flipH="1" flipV="1">
            <a:off x="2281238"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2" name="矩形 394371"/>
          <p:cNvSpPr/>
          <p:nvPr userDrawn="1"/>
        </p:nvSpPr>
        <p:spPr>
          <a:xfrm flipH="1" flipV="1">
            <a:off x="2479675"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3" name="矩形 394372"/>
          <p:cNvSpPr/>
          <p:nvPr userDrawn="1"/>
        </p:nvSpPr>
        <p:spPr>
          <a:xfrm flipH="1" flipV="1">
            <a:off x="2379663"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4" name="矩形 394373"/>
          <p:cNvSpPr/>
          <p:nvPr userDrawn="1"/>
        </p:nvSpPr>
        <p:spPr>
          <a:xfrm flipH="1" flipV="1">
            <a:off x="2582863"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5" name="矩形 394374"/>
          <p:cNvSpPr/>
          <p:nvPr userDrawn="1"/>
        </p:nvSpPr>
        <p:spPr>
          <a:xfrm flipH="1" flipV="1">
            <a:off x="2679700" y="4438650"/>
            <a:ext cx="892175" cy="17463"/>
          </a:xfrm>
          <a:prstGeom prst="rect">
            <a:avLst/>
          </a:prstGeom>
          <a:solidFill>
            <a:schemeClr val="accent1"/>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6" name="矩形 394375"/>
          <p:cNvSpPr/>
          <p:nvPr userDrawn="1"/>
        </p:nvSpPr>
        <p:spPr>
          <a:xfrm flipH="1" flipV="1">
            <a:off x="2878138" y="442087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8" name="矩形 394377"/>
          <p:cNvSpPr/>
          <p:nvPr userDrawn="1"/>
        </p:nvSpPr>
        <p:spPr>
          <a:xfrm flipH="1" flipV="1">
            <a:off x="13906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79" name="矩形 394378"/>
          <p:cNvSpPr/>
          <p:nvPr userDrawn="1"/>
        </p:nvSpPr>
        <p:spPr>
          <a:xfrm flipH="1" flipV="1">
            <a:off x="1487488"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2" name="矩形 394381"/>
          <p:cNvSpPr/>
          <p:nvPr userDrawn="1"/>
        </p:nvSpPr>
        <p:spPr>
          <a:xfrm flipH="1" flipV="1">
            <a:off x="1789113" y="4438650"/>
            <a:ext cx="892175" cy="53975"/>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3" name="矩形 394382"/>
          <p:cNvSpPr/>
          <p:nvPr userDrawn="1"/>
        </p:nvSpPr>
        <p:spPr>
          <a:xfrm flipH="1" flipV="1">
            <a:off x="1885950" y="4438650"/>
            <a:ext cx="892175" cy="17463"/>
          </a:xfrm>
          <a:prstGeom prst="rect">
            <a:avLst/>
          </a:prstGeom>
          <a:solidFill>
            <a:srgbClr val="A6E4F0"/>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sp>
        <p:nvSpPr>
          <p:cNvPr id="394385" name="矩形 394384"/>
          <p:cNvSpPr/>
          <p:nvPr userDrawn="1"/>
        </p:nvSpPr>
        <p:spPr>
          <a:xfrm flipH="1" flipV="1">
            <a:off x="1981200" y="4420870"/>
            <a:ext cx="892175" cy="53975"/>
          </a:xfrm>
          <a:prstGeom prst="rect">
            <a:avLst/>
          </a:prstGeom>
          <a:solidFill>
            <a:srgbClr val="66CCFF"/>
          </a:solidFill>
          <a:ln w="9525">
            <a:noFill/>
          </a:ln>
        </p:spPr>
        <p:txBody>
          <a:bodyPr rot="10800000" wrap="none" anchor="ctr"/>
          <a:lstStyle/>
          <a:p>
            <a:pPr lvl="0" algn="ctr"/>
            <a:endParaRPr lang="zh-CN" altLang="en-US" sz="1800" dirty="0">
              <a:latin typeface="Arial" panose="020B0604020202020204" pitchFamily="34" charset="0"/>
              <a:ea typeface="宋体" panose="02010600030101010101" pitchFamily="2" charset="-122"/>
            </a:endParaRPr>
          </a:p>
        </p:txBody>
      </p:sp>
      <p:pic>
        <p:nvPicPr>
          <p:cNvPr id="3" name="图片 2" descr="logo"/>
          <p:cNvPicPr>
            <a:picLocks noChangeAspect="1"/>
          </p:cNvPicPr>
          <p:nvPr userDrawn="1"/>
        </p:nvPicPr>
        <p:blipFill>
          <a:blip r:embed="rId5" cstate="print"/>
          <a:stretch>
            <a:fillRect/>
          </a:stretch>
        </p:blipFill>
        <p:spPr>
          <a:xfrm>
            <a:off x="371475" y="6012180"/>
            <a:ext cx="2505075" cy="723900"/>
          </a:xfrm>
          <a:prstGeom prst="rect">
            <a:avLst/>
          </a:prstGeom>
        </p:spPr>
      </p:pic>
    </p:spTree>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537" y="1276350"/>
            <a:ext cx="3886264"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8" cy="61595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926828" cy="6159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3.vml"/><Relationship Id="rId1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3.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5.vml"/><Relationship Id="rId18"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3.png"/><Relationship Id="rId2" Type="http://schemas.openxmlformats.org/officeDocument/2006/relationships/slideLayout" Target="../slideLayouts/slideLayout24.xml"/><Relationship Id="rId16"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5.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7.vml"/><Relationship Id="rId18"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3.png"/><Relationship Id="rId2" Type="http://schemas.openxmlformats.org/officeDocument/2006/relationships/slideLayout" Target="../slideLayouts/slideLayout35.xml"/><Relationship Id="rId16" Type="http://schemas.openxmlformats.org/officeDocument/2006/relationships/image" Target="../media/image2.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7.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vmlDrawing" Target="../drawings/vmlDrawing9.vml"/><Relationship Id="rId18" Type="http://schemas.openxmlformats.org/officeDocument/2006/relationships/image" Target="../media/image4.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image" Target="../media/image2.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oleObject" Target="../embeddings/oleObject9.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vmlDrawing" Target="../drawings/vmlDrawing11.vml"/><Relationship Id="rId18" Type="http://schemas.openxmlformats.org/officeDocument/2006/relationships/image" Target="../media/image4.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3.png"/><Relationship Id="rId2" Type="http://schemas.openxmlformats.org/officeDocument/2006/relationships/slideLayout" Target="../slideLayouts/slideLayout57.xml"/><Relationship Id="rId16" Type="http://schemas.openxmlformats.org/officeDocument/2006/relationships/image" Target="../media/image2.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1.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oleObject" Target="../embeddings/oleObject1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1033"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3079"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5127"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7175"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9223"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对象 1"/>
          <p:cNvGraphicFramePr/>
          <p:nvPr userDrawn="1"/>
        </p:nvGraphicFramePr>
        <p:xfrm>
          <a:off x="-104140" y="-635"/>
          <a:ext cx="9248140" cy="6858000"/>
        </p:xfrm>
        <a:graphic>
          <a:graphicData uri="http://schemas.openxmlformats.org/presentationml/2006/ole">
            <mc:AlternateContent xmlns:mc="http://schemas.openxmlformats.org/markup-compatibility/2006">
              <mc:Choice xmlns:v="urn:schemas-microsoft-com:vml" Requires="v">
                <p:oleObj spid="_x0000_s11271" r:id="rId14" imgW="6470650" imgH="4857750" progId="PBrush">
                  <p:embed/>
                </p:oleObj>
              </mc:Choice>
              <mc:Fallback>
                <p:oleObj r:id="rId14" imgW="6470650" imgH="4857750" progId="PBrush">
                  <p:embed/>
                  <p:pic>
                    <p:nvPicPr>
                      <p:cNvPr id="0" name="图片 1024"/>
                      <p:cNvPicPr/>
                      <p:nvPr/>
                    </p:nvPicPr>
                    <p:blipFill>
                      <a:blip r:embed="rId15"/>
                      <a:stretch>
                        <a:fillRect/>
                      </a:stretch>
                    </p:blipFill>
                    <p:spPr>
                      <a:xfrm>
                        <a:off x="-104140" y="-635"/>
                        <a:ext cx="9248140" cy="6858000"/>
                      </a:xfrm>
                      <a:prstGeom prst="rect">
                        <a:avLst/>
                      </a:prstGeom>
                      <a:noFill/>
                      <a:ln w="9525">
                        <a:noFill/>
                      </a:ln>
                    </p:spPr>
                  </p:pic>
                </p:oleObj>
              </mc:Fallback>
            </mc:AlternateContent>
          </a:graphicData>
        </a:graphic>
      </p:graphicFrame>
      <p:sp>
        <p:nvSpPr>
          <p:cNvPr id="393230" name="文本占位符 393229"/>
          <p:cNvSpPr>
            <a:spLocks noGrp="1"/>
          </p:cNvSpPr>
          <p:nvPr>
            <p:ph type="body" idx="1"/>
          </p:nvPr>
        </p:nvSpPr>
        <p:spPr>
          <a:xfrm>
            <a:off x="755650" y="1276350"/>
            <a:ext cx="7931150" cy="52482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393255" name="文本框 393254"/>
          <p:cNvSpPr txBox="1"/>
          <p:nvPr userDrawn="1"/>
        </p:nvSpPr>
        <p:spPr>
          <a:xfrm>
            <a:off x="2195513" y="260350"/>
            <a:ext cx="6948487" cy="611188"/>
          </a:xfrm>
          <a:prstGeom prst="rect">
            <a:avLst/>
          </a:prstGeom>
          <a:noFill/>
          <a:ln w="9525">
            <a:noFill/>
          </a:ln>
          <a:effectLst>
            <a:outerShdw dist="107763" dir="2699999" algn="ctr" rotWithShape="0">
              <a:schemeClr val="tx1">
                <a:alpha val="50000"/>
              </a:schemeClr>
            </a:outerShdw>
          </a:effectLst>
        </p:spPr>
        <p:txBody>
          <a:bodyPr anchor="b"/>
          <a:lstStyle/>
          <a:p>
            <a:pPr lvl="0" algn="ctr">
              <a:spcBef>
                <a:spcPct val="50000"/>
              </a:spcBef>
            </a:pPr>
            <a:endParaRPr lang="zh-CN" altLang="en-US" sz="18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16"/>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17"/>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18"/>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C:\Users\hc\Desktop\2020java\ch5\&#31532;&#20116;&#31456;&#20363;&#39064;\Page85_Pillar.tx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5.xml"/><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46.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57.xml"/><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
        <p:nvSpPr>
          <p:cNvPr id="303108" name="矩形 303107"/>
          <p:cNvSpPr/>
          <p:nvPr/>
        </p:nvSpPr>
        <p:spPr>
          <a:xfrm>
            <a:off x="395288" y="4652963"/>
            <a:ext cx="6192837" cy="865187"/>
          </a:xfrm>
          <a:prstGeom prst="rect">
            <a:avLst/>
          </a:prstGeom>
          <a:noFill/>
          <a:ln w="9525">
            <a:noFill/>
          </a:ln>
          <a:effectLst>
            <a:outerShdw dist="35921" dir="2699999" algn="ctr" rotWithShape="0">
              <a:schemeClr val="bg2"/>
            </a:outerShdw>
          </a:effectLst>
        </p:spPr>
        <p:txBody>
          <a:bodyPr/>
          <a:lstStyle>
            <a:lvl1pPr marL="0" lvl="0" indent="0" algn="ctr" defTabSz="914400" rtl="0" eaLnBrk="1" fontAlgn="base" latinLnBrk="0" hangingPunct="1">
              <a:lnSpc>
                <a:spcPct val="100000"/>
              </a:lnSpc>
              <a:spcBef>
                <a:spcPct val="0"/>
              </a:spcBef>
              <a:spcAft>
                <a:spcPct val="0"/>
              </a:spcAft>
              <a:buClrTx/>
              <a:buSzTx/>
              <a:buFontTx/>
              <a:buNone/>
              <a:defRPr sz="4400" b="1" u="none" kern="1200" baseline="0">
                <a:solidFill>
                  <a:schemeClr val="bg1"/>
                </a:solidFill>
                <a:latin typeface="Arial" panose="020B0604020202020204" pitchFamily="34" charset="0"/>
                <a:ea typeface="Tahoma" panose="020B0604030504040204" pitchFamily="34" charset="0"/>
              </a:defRPr>
            </a:lvl1pPr>
            <a:lvl2pPr marL="0" lvl="1" indent="0" algn="ctr" defTabSz="914400" rtl="0" eaLnBrk="1" fontAlgn="base" latinLnBrk="0" hangingPunct="1">
              <a:lnSpc>
                <a:spcPct val="100000"/>
              </a:lnSpc>
              <a:spcBef>
                <a:spcPct val="0"/>
              </a:spcBef>
              <a:spcAft>
                <a:spcPct val="0"/>
              </a:spcAft>
              <a:buClr>
                <a:srgbClr val="000000"/>
              </a:buClr>
              <a:buSzPct val="80000"/>
              <a:buFont typeface="Arial" panose="020B0604020202020204" pitchFamily="34" charset="0"/>
              <a:buNone/>
              <a:defRPr sz="4400" b="1" i="0" u="none" kern="1200" baseline="0">
                <a:solidFill>
                  <a:schemeClr val="bg1"/>
                </a:solidFill>
                <a:latin typeface="Arial" panose="020B0604020202020204" pitchFamily="34" charset="0"/>
                <a:ea typeface="Tahoma" panose="020B0604030504040204" pitchFamily="34" charset="0"/>
              </a:defRPr>
            </a:lvl2pPr>
            <a:lvl3pPr marL="0" lvl="2" indent="0" algn="ctr" defTabSz="914400" rtl="0" eaLnBrk="1" fontAlgn="base" latinLnBrk="0" hangingPunct="1">
              <a:lnSpc>
                <a:spcPct val="100000"/>
              </a:lnSpc>
              <a:spcBef>
                <a:spcPct val="0"/>
              </a:spcBef>
              <a:spcAft>
                <a:spcPct val="0"/>
              </a:spcAft>
              <a:buClr>
                <a:schemeClr val="tx1"/>
              </a:buClr>
              <a:buSzTx/>
              <a:buFontTx/>
              <a:buNone/>
              <a:defRPr sz="4400" b="1" i="0" u="none" kern="1200" baseline="0">
                <a:solidFill>
                  <a:schemeClr val="bg1"/>
                </a:solidFill>
                <a:latin typeface="Arial" panose="020B0604020202020204" pitchFamily="34" charset="0"/>
                <a:ea typeface="Tahoma" panose="020B0604030504040204" pitchFamily="34" charset="0"/>
              </a:defRPr>
            </a:lvl3pPr>
            <a:lvl4pPr marL="0" lvl="3" indent="0" algn="ctr" defTabSz="914400" rtl="0" eaLnBrk="1" fontAlgn="base" latinLnBrk="0" hangingPunct="1">
              <a:lnSpc>
                <a:spcPct val="100000"/>
              </a:lnSpc>
              <a:spcBef>
                <a:spcPct val="0"/>
              </a:spcBef>
              <a:spcAft>
                <a:spcPct val="0"/>
              </a:spcAft>
              <a:buClr>
                <a:schemeClr val="tx2"/>
              </a:buClr>
              <a:buSzTx/>
              <a:buFont typeface="Wingdings" panose="05000000000000000000" pitchFamily="2" charset="2"/>
              <a:buNone/>
              <a:defRPr sz="4400" b="1" i="0" u="none" kern="1200" baseline="0">
                <a:solidFill>
                  <a:schemeClr val="bg1"/>
                </a:solidFill>
                <a:latin typeface="Arial" panose="020B0604020202020204" pitchFamily="34" charset="0"/>
                <a:ea typeface="Tahoma" panose="020B0604030504040204" pitchFamily="34" charset="0"/>
              </a:defRPr>
            </a:lvl4pPr>
            <a:lvl5pPr marL="0" lvl="4" indent="0" algn="ctr" defTabSz="914400" rtl="0" eaLnBrk="1" fontAlgn="base" latinLnBrk="0" hangingPunct="1">
              <a:lnSpc>
                <a:spcPct val="100000"/>
              </a:lnSpc>
              <a:spcBef>
                <a:spcPct val="0"/>
              </a:spcBef>
              <a:spcAft>
                <a:spcPct val="0"/>
              </a:spcAft>
              <a:buClrTx/>
              <a:buSzTx/>
              <a:buFontTx/>
              <a:buNone/>
              <a:defRPr sz="4400" b="1" i="0" u="none" kern="1200" baseline="0">
                <a:solidFill>
                  <a:schemeClr val="bg1"/>
                </a:solidFill>
                <a:latin typeface="Arial" panose="020B0604020202020204" pitchFamily="34" charset="0"/>
                <a:ea typeface="Tahoma" panose="020B0604030504040204" pitchFamily="34" charset="0"/>
              </a:defRPr>
            </a:lvl5pPr>
          </a:lstStyle>
          <a:p>
            <a:pPr lvl="0" algn="l">
              <a:lnSpc>
                <a:spcPct val="90000"/>
              </a:lnSpc>
            </a:pPr>
            <a:r>
              <a:rPr lang="zh-CN" altLang="en-US" dirty="0" smtClean="0">
                <a:solidFill>
                  <a:schemeClr val="tx1"/>
                </a:solidFill>
                <a:effectLst>
                  <a:outerShdw blurRad="38100" dist="38100" dir="2700000">
                    <a:srgbClr val="FFFFFF"/>
                  </a:outerShdw>
                </a:effectLst>
              </a:rPr>
              <a:t>抽象类与接口</a:t>
            </a:r>
            <a:endParaRPr lang="en-US" altLang="zh-CN" dirty="0">
              <a:solidFill>
                <a:schemeClr val="tx1"/>
              </a:solidFill>
              <a:effectLst>
                <a:outerShdw blurRad="38100" dist="38100" dir="2700000">
                  <a:srgbClr val="FFFFFF"/>
                </a:outerShdw>
              </a:effectLst>
            </a:endParaRPr>
          </a:p>
        </p:txBody>
      </p:sp>
      <p:sp>
        <p:nvSpPr>
          <p:cNvPr id="303109" name="标题 303108"/>
          <p:cNvSpPr>
            <a:spLocks noGrp="1"/>
          </p:cNvSpPr>
          <p:nvPr>
            <p:ph type="ctrTitle" idx="4294967295"/>
          </p:nvPr>
        </p:nvSpPr>
        <p:spPr>
          <a:xfrm>
            <a:off x="323850" y="3644900"/>
            <a:ext cx="2160588" cy="792163"/>
          </a:xfrm>
          <a:prstGeom prst="rect">
            <a:avLst/>
          </a:prstGeom>
          <a:noFill/>
          <a:ln w="9525">
            <a:noFill/>
          </a:ln>
          <a:effectLst>
            <a:outerShdw dist="35921" dir="2699999" algn="ctr" rotWithShape="0">
              <a:schemeClr val="tx1"/>
            </a:outerShdw>
          </a:effectLst>
        </p:spPr>
        <p:txBody>
          <a:bodyPr/>
          <a:lstStyle>
            <a:lvl1pPr lvl="0" algn="ctr">
              <a:buClrTx/>
              <a:buSzTx/>
              <a:buFontTx/>
              <a:defRPr sz="4000">
                <a:solidFill>
                  <a:srgbClr val="FF9900"/>
                </a:solidFill>
                <a:ea typeface="Tahoma" panose="020B0604030504040204" pitchFamily="34" charset="0"/>
              </a:defRPr>
            </a:lvl1pPr>
          </a:lstStyle>
          <a:p>
            <a:pPr lvl="0" algn="l"/>
            <a:r>
              <a:rPr lang="zh-CN" altLang="en-US" sz="4400" b="1" dirty="0" smtClean="0">
                <a:solidFill>
                  <a:srgbClr val="FF9933"/>
                </a:solidFill>
                <a:latin typeface="黑体" panose="02010609060101010101" pitchFamily="2" charset="-122"/>
              </a:rPr>
              <a:t>第五章</a:t>
            </a:r>
            <a:endParaRPr lang="zh-CN" altLang="en-US" sz="4400" b="1" dirty="0">
              <a:solidFill>
                <a:srgbClr val="FF9933"/>
              </a:solidFill>
              <a:latin typeface="黑体" panose="0201060906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应用举例</a:t>
            </a:r>
            <a:endParaRPr lang="zh-CN" altLang="en-US" dirty="0"/>
          </a:p>
        </p:txBody>
      </p:sp>
      <p:sp>
        <p:nvSpPr>
          <p:cNvPr id="3" name="内容占位符 2"/>
          <p:cNvSpPr>
            <a:spLocks noGrp="1"/>
          </p:cNvSpPr>
          <p:nvPr>
            <p:ph idx="1"/>
          </p:nvPr>
        </p:nvSpPr>
        <p:spPr>
          <a:xfrm>
            <a:off x="395536" y="1052736"/>
            <a:ext cx="7931150" cy="5248275"/>
          </a:xfrm>
        </p:spPr>
        <p:txBody>
          <a:bodyPr/>
          <a:lstStyle/>
          <a:p>
            <a:r>
              <a:rPr lang="zh-CN" altLang="zh-CN" dirty="0" smtClean="0"/>
              <a:t>设计一个</a:t>
            </a:r>
            <a:r>
              <a:rPr lang="en-US" altLang="zh-CN" u="sng" dirty="0" err="1" smtClean="0">
                <a:hlinkClick r:id="rId2" action="ppaction://hlinkfile"/>
              </a:rPr>
              <a:t>类</a:t>
            </a:r>
            <a:r>
              <a:rPr lang="en-US" altLang="zh-CN" u="sng" dirty="0" err="1" smtClean="0"/>
              <a:t>ZhuTi</a:t>
            </a:r>
            <a:r>
              <a:rPr lang="zh-CN" altLang="zh-CN" dirty="0" smtClean="0"/>
              <a:t>，通过用</a:t>
            </a:r>
            <a:r>
              <a:rPr lang="en-US" altLang="zh-CN" dirty="0" err="1" smtClean="0"/>
              <a:t>ZhuTi</a:t>
            </a:r>
            <a:r>
              <a:rPr lang="zh-CN" altLang="zh-CN" dirty="0" smtClean="0"/>
              <a:t>类创建的对象计算</a:t>
            </a:r>
            <a:r>
              <a:rPr lang="zh-CN" altLang="en-US" dirty="0" smtClean="0"/>
              <a:t>长方</a:t>
            </a:r>
            <a:r>
              <a:rPr lang="zh-CN" altLang="zh-CN" dirty="0" smtClean="0"/>
              <a:t>体的体积</a:t>
            </a:r>
            <a:r>
              <a:rPr lang="zh-CN" altLang="en-US" dirty="0" smtClean="0"/>
              <a:t>。（假设已经封装好了矩形类 ）</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pic>
        <p:nvPicPr>
          <p:cNvPr id="41987" name="Picture 3" descr="C:\Users\hc\AppData\Roaming\Tencent\Users\33102844\QQ\WinTemp\RichOle\31Q7DJT8H6R]X~7H)6Z4JLQ.png"/>
          <p:cNvPicPr>
            <a:picLocks noChangeAspect="1" noChangeArrowheads="1"/>
          </p:cNvPicPr>
          <p:nvPr/>
        </p:nvPicPr>
        <p:blipFill>
          <a:blip r:embed="rId3" cstate="print"/>
          <a:srcRect/>
          <a:stretch>
            <a:fillRect/>
          </a:stretch>
        </p:blipFill>
        <p:spPr bwMode="auto">
          <a:xfrm>
            <a:off x="1835696" y="2204864"/>
            <a:ext cx="4376143" cy="3744416"/>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8229600" cy="1143000"/>
          </a:xfrm>
        </p:spPr>
        <p:txBody>
          <a:bodyPr/>
          <a:lstStyle/>
          <a:p>
            <a:r>
              <a:rPr lang="zh-CN" altLang="en-US" dirty="0" smtClean="0"/>
              <a:t>应用举例</a:t>
            </a:r>
            <a:endParaRPr lang="zh-CN" altLang="en-US" dirty="0"/>
          </a:p>
        </p:txBody>
      </p:sp>
      <p:sp>
        <p:nvSpPr>
          <p:cNvPr id="3" name="内容占位符 2"/>
          <p:cNvSpPr>
            <a:spLocks noGrp="1"/>
          </p:cNvSpPr>
          <p:nvPr>
            <p:ph idx="1"/>
          </p:nvPr>
        </p:nvSpPr>
        <p:spPr/>
        <p:txBody>
          <a:bodyPr/>
          <a:lstStyle/>
          <a:p>
            <a:r>
              <a:rPr lang="zh-CN" altLang="zh-CN" dirty="0" smtClean="0"/>
              <a:t>用户的需求变了，改为圆柱体，程序又该怎么写</a:t>
            </a:r>
            <a:r>
              <a:rPr lang="en-US" altLang="zh-CN" dirty="0" smtClean="0"/>
              <a:t>?</a:t>
            </a:r>
          </a:p>
          <a:p>
            <a:endParaRPr lang="zh-CN" altLang="en-US" dirty="0"/>
          </a:p>
        </p:txBody>
      </p:sp>
      <p:pic>
        <p:nvPicPr>
          <p:cNvPr id="9" name="Picture 3" descr="C:\Users\hc\AppData\Roaming\Tencent\Users\33102844\QQ\WinTemp\RichOle\31Q7DJT8H6R]X~7H)6Z4JLQ.png"/>
          <p:cNvPicPr>
            <a:picLocks noChangeAspect="1" noChangeArrowheads="1"/>
          </p:cNvPicPr>
          <p:nvPr/>
        </p:nvPicPr>
        <p:blipFill>
          <a:blip r:embed="rId2" cstate="print"/>
          <a:srcRect/>
          <a:stretch>
            <a:fillRect/>
          </a:stretch>
        </p:blipFill>
        <p:spPr bwMode="auto">
          <a:xfrm>
            <a:off x="179512" y="2276872"/>
            <a:ext cx="3888432" cy="3744416"/>
          </a:xfrm>
          <a:prstGeom prst="rect">
            <a:avLst/>
          </a:prstGeom>
          <a:noFill/>
          <a:ln>
            <a:solidFill>
              <a:srgbClr val="0000FF"/>
            </a:solidFill>
          </a:ln>
        </p:spPr>
      </p:pic>
      <p:sp>
        <p:nvSpPr>
          <p:cNvPr id="10" name="右箭头 9"/>
          <p:cNvSpPr/>
          <p:nvPr/>
        </p:nvSpPr>
        <p:spPr>
          <a:xfrm>
            <a:off x="4139952" y="3789040"/>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C:\Users\hc\AppData\Roaming\Tencent\Users\33102844\QQ\WinTemp\RichOle\%RF}(UP]0P5Z%E_7Y_YK(EM.png"/>
          <p:cNvPicPr>
            <a:picLocks noChangeAspect="1" noChangeArrowheads="1"/>
          </p:cNvPicPr>
          <p:nvPr/>
        </p:nvPicPr>
        <p:blipFill>
          <a:blip r:embed="rId3" cstate="print"/>
          <a:srcRect/>
          <a:stretch>
            <a:fillRect/>
          </a:stretch>
        </p:blipFill>
        <p:spPr bwMode="auto">
          <a:xfrm>
            <a:off x="4644008" y="2132856"/>
            <a:ext cx="4375302" cy="3744416"/>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8229600" cy="1143000"/>
          </a:xfrm>
        </p:spPr>
        <p:txBody>
          <a:bodyPr/>
          <a:lstStyle/>
          <a:p>
            <a:r>
              <a:rPr lang="zh-CN" altLang="en-US" dirty="0" smtClean="0"/>
              <a:t>应用举例</a:t>
            </a:r>
            <a:endParaRPr lang="zh-CN" altLang="en-US" dirty="0"/>
          </a:p>
        </p:txBody>
      </p:sp>
      <p:sp>
        <p:nvSpPr>
          <p:cNvPr id="3" name="内容占位符 2"/>
          <p:cNvSpPr>
            <a:spLocks noGrp="1"/>
          </p:cNvSpPr>
          <p:nvPr>
            <p:ph idx="1"/>
          </p:nvPr>
        </p:nvSpPr>
        <p:spPr>
          <a:xfrm>
            <a:off x="323528" y="1052736"/>
            <a:ext cx="7931150" cy="5248275"/>
          </a:xfrm>
        </p:spPr>
        <p:txBody>
          <a:bodyPr/>
          <a:lstStyle/>
          <a:p>
            <a:r>
              <a:rPr lang="zh-CN" altLang="en-US" dirty="0" smtClean="0"/>
              <a:t>如果</a:t>
            </a:r>
            <a:r>
              <a:rPr lang="zh-CN" altLang="zh-CN" dirty="0" smtClean="0"/>
              <a:t>用户的需求</a:t>
            </a:r>
            <a:r>
              <a:rPr lang="zh-CN" altLang="en-US" dirty="0" smtClean="0"/>
              <a:t>又</a:t>
            </a:r>
            <a:r>
              <a:rPr lang="zh-CN" altLang="zh-CN" dirty="0" smtClean="0"/>
              <a:t>变了，</a:t>
            </a:r>
            <a:r>
              <a:rPr lang="zh-CN" altLang="en-US" dirty="0" smtClean="0"/>
              <a:t>需要改为底是三角形的柱</a:t>
            </a:r>
            <a:r>
              <a:rPr lang="zh-CN" altLang="zh-CN" dirty="0" smtClean="0"/>
              <a:t>体，</a:t>
            </a:r>
            <a:r>
              <a:rPr lang="zh-CN" altLang="en-US" dirty="0" smtClean="0"/>
              <a:t>需要求它的体积，</a:t>
            </a:r>
            <a:r>
              <a:rPr lang="zh-CN" altLang="zh-CN" dirty="0" smtClean="0"/>
              <a:t>程序又该怎么写</a:t>
            </a:r>
            <a:r>
              <a:rPr lang="en-US" altLang="zh-CN" dirty="0" smtClean="0"/>
              <a:t>?</a:t>
            </a:r>
          </a:p>
          <a:p>
            <a:r>
              <a:rPr lang="zh-CN" altLang="en-US" dirty="0" smtClean="0"/>
              <a:t>我们要不停的修改 柱体类吗 ？</a:t>
            </a:r>
            <a:endParaRPr lang="en-US" altLang="zh-CN" dirty="0" smtClean="0"/>
          </a:p>
          <a:p>
            <a:r>
              <a:rPr lang="zh-CN" altLang="en-US" dirty="0" smtClean="0"/>
              <a:t>这样设计合理吗？</a:t>
            </a:r>
            <a:endParaRPr lang="en-US" altLang="zh-CN" dirty="0" smtClean="0"/>
          </a:p>
          <a:p>
            <a:r>
              <a:rPr lang="zh-CN" altLang="en-US" dirty="0" smtClean="0"/>
              <a:t>有没有更合适的设计</a:t>
            </a:r>
            <a:endParaRPr lang="en-US" altLang="zh-CN" dirty="0" smtClean="0"/>
          </a:p>
          <a:p>
            <a:pPr>
              <a:buNone/>
            </a:pPr>
            <a:r>
              <a:rPr lang="zh-CN" altLang="en-US" dirty="0" smtClean="0"/>
              <a:t>办法？</a:t>
            </a:r>
            <a:endParaRPr lang="en-US" altLang="zh-CN" dirty="0" smtClean="0"/>
          </a:p>
          <a:p>
            <a:endParaRPr lang="en-US" altLang="zh-CN" dirty="0" smtClean="0"/>
          </a:p>
          <a:p>
            <a:endParaRPr lang="zh-CN" altLang="en-US" dirty="0"/>
          </a:p>
        </p:txBody>
      </p:sp>
      <p:pic>
        <p:nvPicPr>
          <p:cNvPr id="67586" name="Picture 2" descr="C:\Users\hc\AppData\Roaming\Tencent\Users\33102844\QQ\WinTemp\RichOle\THHP)ESPCAA$T9@3KHY0SOR.png"/>
          <p:cNvPicPr>
            <a:picLocks noChangeAspect="1" noChangeArrowheads="1"/>
          </p:cNvPicPr>
          <p:nvPr/>
        </p:nvPicPr>
        <p:blipFill>
          <a:blip r:embed="rId2" cstate="print"/>
          <a:srcRect/>
          <a:stretch>
            <a:fillRect/>
          </a:stretch>
        </p:blipFill>
        <p:spPr bwMode="auto">
          <a:xfrm>
            <a:off x="4211959" y="2492896"/>
            <a:ext cx="4732159" cy="3672408"/>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79712" y="260648"/>
            <a:ext cx="7010400" cy="563562"/>
          </a:xfrm>
        </p:spPr>
        <p:txBody>
          <a:bodyPr/>
          <a:lstStyle/>
          <a:p>
            <a:pPr eaLnBrk="1" hangingPunct="1"/>
            <a:r>
              <a:rPr lang="zh-CN" altLang="en-US" sz="2800" b="1" dirty="0" smtClean="0">
                <a:latin typeface="宋体" panose="02010600030101010101" pitchFamily="2" charset="-122"/>
              </a:rPr>
              <a:t>面向抽象编程</a:t>
            </a:r>
          </a:p>
        </p:txBody>
      </p:sp>
      <p:sp>
        <p:nvSpPr>
          <p:cNvPr id="30723" name="Rectangle 3"/>
          <p:cNvSpPr>
            <a:spLocks noGrp="1" noChangeArrowheads="1"/>
          </p:cNvSpPr>
          <p:nvPr>
            <p:ph type="body" idx="1"/>
          </p:nvPr>
        </p:nvSpPr>
        <p:spPr>
          <a:xfrm>
            <a:off x="395536" y="1196752"/>
            <a:ext cx="8424935" cy="5328592"/>
          </a:xfrm>
        </p:spPr>
        <p:txBody>
          <a:bodyPr/>
          <a:lstStyle/>
          <a:p>
            <a:pPr eaLnBrk="1" hangingPunct="1">
              <a:lnSpc>
                <a:spcPct val="90000"/>
              </a:lnSpc>
            </a:pPr>
            <a:r>
              <a:rPr lang="zh-CN" altLang="en-US" sz="2400" dirty="0" smtClean="0"/>
              <a:t>在设计一个程序时，可以</a:t>
            </a:r>
            <a:r>
              <a:rPr lang="zh-CN" altLang="en-US" sz="2400" dirty="0" smtClean="0">
                <a:solidFill>
                  <a:srgbClr val="FF0000"/>
                </a:solidFill>
              </a:rPr>
              <a:t>先声明一个</a:t>
            </a:r>
            <a:r>
              <a:rPr lang="en-US" altLang="zh-CN" sz="2400" dirty="0" smtClean="0">
                <a:solidFill>
                  <a:srgbClr val="FF0000"/>
                </a:solidFill>
              </a:rPr>
              <a:t>abstract</a:t>
            </a:r>
            <a:r>
              <a:rPr lang="zh-CN" altLang="en-US" sz="2400" dirty="0" smtClean="0">
                <a:solidFill>
                  <a:srgbClr val="FF0000"/>
                </a:solidFill>
              </a:rPr>
              <a:t>类，</a:t>
            </a:r>
            <a:r>
              <a:rPr lang="zh-CN" altLang="en-US" sz="2400" dirty="0" smtClean="0"/>
              <a:t>通过在类中声明若干个</a:t>
            </a:r>
            <a:r>
              <a:rPr lang="en-US" altLang="zh-CN" sz="2400" dirty="0" smtClean="0"/>
              <a:t>abstract</a:t>
            </a:r>
            <a:r>
              <a:rPr lang="zh-CN" altLang="en-US" sz="2400" dirty="0" smtClean="0"/>
              <a:t>方法，</a:t>
            </a:r>
            <a:r>
              <a:rPr lang="zh-CN" altLang="en-US" sz="2400" dirty="0" smtClean="0">
                <a:solidFill>
                  <a:srgbClr val="FF0000"/>
                </a:solidFill>
              </a:rPr>
              <a:t>表明这些方法在整个系统设计中的重要性</a:t>
            </a:r>
            <a:r>
              <a:rPr lang="zh-CN" altLang="en-US" sz="2400" dirty="0" smtClean="0"/>
              <a:t>，方法体的内容细节由它的非</a:t>
            </a:r>
            <a:r>
              <a:rPr lang="en-US" altLang="zh-CN" sz="2400" dirty="0" smtClean="0"/>
              <a:t>abstract</a:t>
            </a:r>
            <a:r>
              <a:rPr lang="zh-CN" altLang="en-US" sz="2400" dirty="0" smtClean="0"/>
              <a:t>子类去完成。</a:t>
            </a:r>
          </a:p>
          <a:p>
            <a:pPr eaLnBrk="1" hangingPunct="1">
              <a:lnSpc>
                <a:spcPct val="90000"/>
              </a:lnSpc>
            </a:pPr>
            <a:r>
              <a:rPr lang="zh-CN" altLang="en-US" sz="2400" dirty="0" smtClean="0"/>
              <a:t>然后利用</a:t>
            </a:r>
            <a:r>
              <a:rPr lang="zh-CN" altLang="en-US" sz="2400" dirty="0" smtClean="0">
                <a:solidFill>
                  <a:srgbClr val="FF0000"/>
                </a:solidFill>
              </a:rPr>
              <a:t>多态实现编程</a:t>
            </a:r>
            <a:r>
              <a:rPr lang="zh-CN" altLang="en-US" sz="2400" dirty="0" smtClean="0"/>
              <a:t>。使用多态进行程序设计的</a:t>
            </a:r>
            <a:r>
              <a:rPr lang="zh-CN" altLang="en-US" sz="2400" dirty="0" smtClean="0">
                <a:solidFill>
                  <a:srgbClr val="FF0000"/>
                </a:solidFill>
              </a:rPr>
              <a:t>核心技术是使用方法重写和上转型对象</a:t>
            </a:r>
            <a:r>
              <a:rPr lang="zh-CN" altLang="en-US" sz="2400" dirty="0" smtClean="0"/>
              <a:t>，即将</a:t>
            </a:r>
            <a:r>
              <a:rPr lang="en-US" altLang="zh-CN" sz="2400" dirty="0" smtClean="0"/>
              <a:t>abstract</a:t>
            </a:r>
            <a:r>
              <a:rPr lang="zh-CN" altLang="en-US" sz="2400" dirty="0" smtClean="0"/>
              <a:t>类声明对象作为其子类的上转型对象，那么这个上转型对象就可以调用子类重写的方法。</a:t>
            </a:r>
          </a:p>
          <a:p>
            <a:pPr eaLnBrk="1" hangingPunct="1">
              <a:lnSpc>
                <a:spcPct val="90000"/>
              </a:lnSpc>
            </a:pPr>
            <a:r>
              <a:rPr lang="zh-CN" altLang="en-US" sz="2400" dirty="0" smtClean="0"/>
              <a:t>所谓</a:t>
            </a:r>
            <a:r>
              <a:rPr lang="zh-CN" altLang="en-US" sz="2400" dirty="0" smtClean="0">
                <a:solidFill>
                  <a:srgbClr val="FF0000"/>
                </a:solidFill>
              </a:rPr>
              <a:t>面向抽象编程，</a:t>
            </a:r>
            <a:r>
              <a:rPr lang="zh-CN" altLang="en-US" sz="2400" dirty="0" smtClean="0"/>
              <a:t>是指当设计某种重要的类时，不让该类面向具体的类，而是面向抽象类，即所设计类中的重要数据是抽象类声明的对象，而不是具体类声明的对象。</a:t>
            </a:r>
            <a:endParaRPr lang="en-US" altLang="zh-CN" sz="2400" dirty="0" smtClean="0"/>
          </a:p>
          <a:p>
            <a:pPr>
              <a:lnSpc>
                <a:spcPct val="90000"/>
              </a:lnSpc>
            </a:pPr>
            <a:endParaRPr lang="zh-CN" altLang="zh-CN" sz="2400" dirty="0" smtClean="0"/>
          </a:p>
          <a:p>
            <a:pPr eaLnBrk="1" hangingPunct="1">
              <a:lnSpc>
                <a:spcPct val="90000"/>
              </a:lnSpc>
            </a:pPr>
            <a:endParaRPr lang="zh-CN" altLang="en-US"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8229600" cy="1143000"/>
          </a:xfrm>
        </p:spPr>
        <p:txBody>
          <a:bodyPr/>
          <a:lstStyle/>
          <a:p>
            <a:r>
              <a:rPr lang="zh-CN" altLang="en-US" dirty="0" smtClean="0"/>
              <a:t>应用举例</a:t>
            </a:r>
            <a:endParaRPr lang="zh-CN" altLang="en-US" dirty="0"/>
          </a:p>
        </p:txBody>
      </p:sp>
      <p:sp>
        <p:nvSpPr>
          <p:cNvPr id="3" name="内容占位符 2"/>
          <p:cNvSpPr>
            <a:spLocks noGrp="1"/>
          </p:cNvSpPr>
          <p:nvPr>
            <p:ph idx="1"/>
          </p:nvPr>
        </p:nvSpPr>
        <p:spPr/>
        <p:txBody>
          <a:bodyPr/>
          <a:lstStyle/>
          <a:p>
            <a:r>
              <a:rPr lang="zh-CN" altLang="en-US" b="0" dirty="0" smtClean="0"/>
              <a:t>例题： 根据面向对象编程思想，重新封装</a:t>
            </a:r>
            <a:r>
              <a:rPr lang="en-US" altLang="zh-CN" b="0" dirty="0" err="1" smtClean="0"/>
              <a:t>ZhuTi</a:t>
            </a:r>
            <a:r>
              <a:rPr lang="zh-CN" altLang="en-US" b="0" dirty="0" smtClean="0"/>
              <a:t>类完成要求功能</a:t>
            </a:r>
            <a:r>
              <a:rPr lang="zh-CN" altLang="en-US" b="0" dirty="0" smtClean="0">
                <a:latin typeface="宋体" panose="02010600030101010101" pitchFamily="2" charset="-122"/>
              </a:rPr>
              <a:t>。</a:t>
            </a:r>
            <a:endParaRPr lang="en-US" altLang="zh-CN" b="0" dirty="0" smtClean="0">
              <a:latin typeface="宋体" panose="02010600030101010101" pitchFamily="2" charset="-122"/>
            </a:endParaRPr>
          </a:p>
          <a:p>
            <a:endParaRPr lang="en-US" altLang="zh-CN" b="0" dirty="0" smtClean="0">
              <a:latin typeface="宋体" panose="02010600030101010101" pitchFamily="2" charset="-122"/>
            </a:endParaRPr>
          </a:p>
          <a:p>
            <a:endParaRPr lang="zh-CN" altLang="en-US" dirty="0" smtClean="0"/>
          </a:p>
          <a:p>
            <a:endParaRPr lang="en-US" altLang="zh-CN" b="0" dirty="0" smtClean="0">
              <a:latin typeface="宋体" panose="02010600030101010101" pitchFamily="2" charset="-122"/>
            </a:endParaRPr>
          </a:p>
          <a:p>
            <a:endParaRPr lang="en-US" altLang="zh-CN" b="0" dirty="0" smtClean="0">
              <a:latin typeface="宋体" panose="02010600030101010101" pitchFamily="2" charset="-122"/>
            </a:endParaRPr>
          </a:p>
          <a:p>
            <a:r>
              <a:rPr lang="zh-CN" altLang="en-US" b="0" dirty="0" smtClean="0"/>
              <a:t>具体的实现方法：</a:t>
            </a:r>
            <a:endParaRPr lang="en-US" altLang="zh-CN" b="0" dirty="0" smtClean="0"/>
          </a:p>
          <a:p>
            <a:pPr lvl="1"/>
            <a:r>
              <a:rPr lang="zh-CN" altLang="en-US" sz="2800" b="0" dirty="0" smtClean="0">
                <a:solidFill>
                  <a:srgbClr val="FF0000"/>
                </a:solidFill>
              </a:rPr>
              <a:t>抽象细节</a:t>
            </a:r>
            <a:r>
              <a:rPr lang="en-US" altLang="zh-CN" sz="2800" b="0" dirty="0" smtClean="0"/>
              <a:t>:</a:t>
            </a:r>
            <a:r>
              <a:rPr lang="zh-CN" altLang="zh-CN" sz="2800" b="0" dirty="0" smtClean="0"/>
              <a:t>把</a:t>
            </a:r>
            <a:r>
              <a:rPr lang="en-US" altLang="zh-CN" sz="2800" b="0" dirty="0" err="1" smtClean="0"/>
              <a:t>ZhuTi</a:t>
            </a:r>
            <a:r>
              <a:rPr lang="zh-CN" altLang="zh-CN" sz="2800" b="0" dirty="0" smtClean="0"/>
              <a:t>类中计算底面积的方法作为抽象类的抽象方法</a:t>
            </a:r>
          </a:p>
          <a:p>
            <a:pPr lvl="1"/>
            <a:r>
              <a:rPr lang="zh-CN" altLang="zh-CN" sz="2800" b="0" dirty="0" smtClean="0">
                <a:solidFill>
                  <a:srgbClr val="FF0000"/>
                </a:solidFill>
              </a:rPr>
              <a:t>面向抽象设计重要类</a:t>
            </a:r>
            <a:r>
              <a:rPr lang="zh-CN" altLang="en-US" sz="2800" b="0" dirty="0" smtClean="0"/>
              <a:t>：</a:t>
            </a:r>
            <a:r>
              <a:rPr lang="zh-CN" altLang="zh-CN" sz="2800" b="0" dirty="0" smtClean="0"/>
              <a:t>面向</a:t>
            </a:r>
            <a:r>
              <a:rPr lang="zh-CN" altLang="en-US" sz="2800" b="0" dirty="0" smtClean="0"/>
              <a:t>抽象类</a:t>
            </a:r>
            <a:r>
              <a:rPr lang="en-US" altLang="zh-CN" sz="2800" b="0" dirty="0" err="1" smtClean="0"/>
              <a:t>TuXing</a:t>
            </a:r>
            <a:r>
              <a:rPr lang="zh-CN" altLang="zh-CN" sz="2800" b="0" dirty="0" smtClean="0"/>
              <a:t>类来设计</a:t>
            </a:r>
            <a:r>
              <a:rPr lang="en-US" altLang="zh-CN" sz="2800" b="0" dirty="0" err="1" smtClean="0"/>
              <a:t>ZhuTi</a:t>
            </a:r>
            <a:r>
              <a:rPr lang="zh-CN" altLang="zh-CN" sz="2800" b="0" dirty="0" smtClean="0"/>
              <a:t>类</a:t>
            </a:r>
            <a:endParaRPr lang="en-US" altLang="zh-CN" sz="2800" b="0" dirty="0" smtClean="0"/>
          </a:p>
          <a:p>
            <a:endParaRPr lang="en-US" altLang="zh-CN" b="0" dirty="0" smtClean="0"/>
          </a:p>
          <a:p>
            <a:endParaRPr lang="en-US" altLang="zh-CN" dirty="0" smtClean="0"/>
          </a:p>
          <a:p>
            <a:endParaRPr lang="zh-CN" altLang="en-US" dirty="0"/>
          </a:p>
        </p:txBody>
      </p:sp>
      <p:pic>
        <p:nvPicPr>
          <p:cNvPr id="70658" name="Picture 2" descr="C:\Users\hc\AppData\Roaming\Tencent\Users\33102844\QQ\WinTemp\RichOle\ZL$)TQ1M)0HR]R$`DZ@ARIR.png"/>
          <p:cNvPicPr>
            <a:picLocks noChangeAspect="1" noChangeArrowheads="1"/>
          </p:cNvPicPr>
          <p:nvPr/>
        </p:nvPicPr>
        <p:blipFill>
          <a:blip r:embed="rId2" cstate="print"/>
          <a:srcRect/>
          <a:stretch>
            <a:fillRect/>
          </a:stretch>
        </p:blipFill>
        <p:spPr bwMode="auto">
          <a:xfrm>
            <a:off x="3851920" y="2134373"/>
            <a:ext cx="5292080" cy="246089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8229600" cy="1143000"/>
          </a:xfrm>
        </p:spPr>
        <p:txBody>
          <a:bodyPr/>
          <a:lstStyle/>
          <a:p>
            <a:r>
              <a:rPr lang="zh-CN" altLang="en-US" dirty="0" smtClean="0"/>
              <a:t>应用举例</a:t>
            </a:r>
            <a:endParaRPr lang="zh-CN" altLang="en-US" dirty="0"/>
          </a:p>
        </p:txBody>
      </p:sp>
      <p:sp>
        <p:nvSpPr>
          <p:cNvPr id="3" name="内容占位符 2"/>
          <p:cNvSpPr>
            <a:spLocks noGrp="1"/>
          </p:cNvSpPr>
          <p:nvPr>
            <p:ph idx="1"/>
          </p:nvPr>
        </p:nvSpPr>
        <p:spPr/>
        <p:txBody>
          <a:bodyPr/>
          <a:lstStyle/>
          <a:p>
            <a:endParaRPr lang="zh-CN" altLang="en-US" dirty="0" smtClean="0"/>
          </a:p>
          <a:p>
            <a:endParaRPr lang="zh-CN" altLang="en-US" dirty="0"/>
          </a:p>
        </p:txBody>
      </p:sp>
      <p:pic>
        <p:nvPicPr>
          <p:cNvPr id="73730" name="Picture 2" descr="C:\Users\hc\AppData\Roaming\Tencent\Users\33102844\QQ\WinTemp\RichOle\35A1U)YHKF(3~(XXR@86Z)V.png"/>
          <p:cNvPicPr>
            <a:picLocks noChangeAspect="1" noChangeArrowheads="1"/>
          </p:cNvPicPr>
          <p:nvPr/>
        </p:nvPicPr>
        <p:blipFill>
          <a:blip r:embed="rId2" cstate="print"/>
          <a:srcRect/>
          <a:stretch>
            <a:fillRect/>
          </a:stretch>
        </p:blipFill>
        <p:spPr bwMode="auto">
          <a:xfrm>
            <a:off x="4427984" y="2060848"/>
            <a:ext cx="4499992" cy="2304256"/>
          </a:xfrm>
          <a:prstGeom prst="rect">
            <a:avLst/>
          </a:prstGeom>
          <a:noFill/>
          <a:ln>
            <a:solidFill>
              <a:srgbClr val="0000FF"/>
            </a:solidFill>
          </a:ln>
        </p:spPr>
      </p:pic>
      <p:pic>
        <p:nvPicPr>
          <p:cNvPr id="73731" name="Picture 3" descr="C:\Users\hc\AppData\Roaming\Tencent\Users\33102844\QQ\WinTemp\RichOle\NIL@IA%GOL_ZN%Q@X$%}3$J.png"/>
          <p:cNvPicPr>
            <a:picLocks noChangeAspect="1" noChangeArrowheads="1"/>
          </p:cNvPicPr>
          <p:nvPr/>
        </p:nvPicPr>
        <p:blipFill>
          <a:blip r:embed="rId3" cstate="print"/>
          <a:srcRect/>
          <a:stretch>
            <a:fillRect/>
          </a:stretch>
        </p:blipFill>
        <p:spPr bwMode="auto">
          <a:xfrm>
            <a:off x="251520" y="1124743"/>
            <a:ext cx="4032448" cy="4805935"/>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开-闭原则</a:t>
            </a:r>
          </a:p>
        </p:txBody>
      </p:sp>
      <p:sp>
        <p:nvSpPr>
          <p:cNvPr id="31747" name="Rectangle 3"/>
          <p:cNvSpPr>
            <a:spLocks noGrp="1" noChangeArrowheads="1"/>
          </p:cNvSpPr>
          <p:nvPr>
            <p:ph type="body" idx="1"/>
          </p:nvPr>
        </p:nvSpPr>
        <p:spPr>
          <a:xfrm>
            <a:off x="251520" y="1052736"/>
            <a:ext cx="8568952" cy="5400923"/>
          </a:xfrm>
        </p:spPr>
        <p:txBody>
          <a:bodyPr/>
          <a:lstStyle/>
          <a:p>
            <a:r>
              <a:rPr lang="zh-CN" altLang="zh-CN" sz="2400" dirty="0" smtClean="0">
                <a:solidFill>
                  <a:srgbClr val="FF0000"/>
                </a:solidFill>
              </a:rPr>
              <a:t>开闭原则</a:t>
            </a:r>
            <a:r>
              <a:rPr lang="en-US" altLang="zh-CN" sz="2400" dirty="0" smtClean="0">
                <a:solidFill>
                  <a:srgbClr val="FF0000"/>
                </a:solidFill>
              </a:rPr>
              <a:t>(</a:t>
            </a:r>
            <a:r>
              <a:rPr lang="en-US" altLang="zh-CN" sz="2400" dirty="0" smtClean="0"/>
              <a:t>Open-Closed Principle</a:t>
            </a:r>
            <a:r>
              <a:rPr lang="zh-CN" altLang="en-US" sz="2400" dirty="0" smtClean="0"/>
              <a:t>，</a:t>
            </a:r>
            <a:r>
              <a:rPr lang="en-US" altLang="zh-CN" sz="2400" dirty="0" smtClean="0"/>
              <a:t>OCP)</a:t>
            </a:r>
            <a:r>
              <a:rPr lang="zh-CN" altLang="zh-CN" sz="2400" dirty="0" smtClean="0"/>
              <a:t>是面向对象设计中</a:t>
            </a:r>
            <a:r>
              <a:rPr lang="en-US" altLang="zh-CN" sz="2400" dirty="0" smtClean="0"/>
              <a:t>“</a:t>
            </a:r>
            <a:r>
              <a:rPr lang="zh-CN" altLang="zh-CN" sz="2400" dirty="0" smtClean="0"/>
              <a:t>可复用设计</a:t>
            </a:r>
            <a:r>
              <a:rPr lang="en-US" altLang="zh-CN" sz="2400" dirty="0" smtClean="0"/>
              <a:t>”</a:t>
            </a:r>
            <a:r>
              <a:rPr lang="zh-CN" altLang="zh-CN" sz="2400" dirty="0" smtClean="0"/>
              <a:t>的基石</a:t>
            </a:r>
            <a:r>
              <a:rPr lang="zh-CN" altLang="en-US" sz="2400" dirty="0" smtClean="0"/>
              <a:t>，</a:t>
            </a:r>
            <a:r>
              <a:rPr lang="zh-CN" altLang="zh-CN" sz="2400" dirty="0" smtClean="0"/>
              <a:t>是面向对象设计中最重要的原则之一</a:t>
            </a:r>
            <a:r>
              <a:rPr lang="zh-CN" altLang="en-US" sz="2400" dirty="0" smtClean="0"/>
              <a:t>，</a:t>
            </a:r>
            <a:r>
              <a:rPr lang="zh-CN" altLang="zh-CN" sz="2400" dirty="0" smtClean="0"/>
              <a:t>其它很多的设计原则都是实现开闭原则的一种手段</a:t>
            </a:r>
            <a:r>
              <a:rPr lang="zh-CN" altLang="en-US" sz="2400" dirty="0" smtClean="0"/>
              <a:t>。</a:t>
            </a:r>
            <a:endParaRPr lang="zh-CN" altLang="zh-CN" sz="2400" dirty="0" smtClean="0"/>
          </a:p>
          <a:p>
            <a:r>
              <a:rPr lang="zh-CN" altLang="zh-CN" sz="2400" dirty="0" smtClean="0"/>
              <a:t>开闭原则中</a:t>
            </a:r>
            <a:r>
              <a:rPr lang="en-US" altLang="zh-CN" sz="2400" dirty="0" smtClean="0"/>
              <a:t>“</a:t>
            </a:r>
            <a:r>
              <a:rPr lang="zh-CN" altLang="zh-CN" sz="2400" dirty="0" smtClean="0"/>
              <a:t>开</a:t>
            </a:r>
            <a:r>
              <a:rPr lang="en-US" altLang="zh-CN" sz="2400" dirty="0" smtClean="0"/>
              <a:t>”</a:t>
            </a:r>
            <a:r>
              <a:rPr lang="zh-CN" altLang="en-US" sz="2400" dirty="0" smtClean="0"/>
              <a:t>，</a:t>
            </a:r>
            <a:r>
              <a:rPr lang="zh-CN" altLang="zh-CN" sz="2400" dirty="0" smtClean="0"/>
              <a:t>是指</a:t>
            </a:r>
            <a:r>
              <a:rPr lang="zh-CN" altLang="zh-CN" sz="2400" dirty="0" smtClean="0">
                <a:solidFill>
                  <a:srgbClr val="FF0000"/>
                </a:solidFill>
              </a:rPr>
              <a:t>对于软件功能的扩展</a:t>
            </a:r>
            <a:r>
              <a:rPr lang="zh-CN" altLang="zh-CN" sz="2400" dirty="0" smtClean="0"/>
              <a:t>是开放的</a:t>
            </a:r>
            <a:r>
              <a:rPr lang="zh-CN" altLang="en-US" sz="2400" dirty="0" smtClean="0"/>
              <a:t>，</a:t>
            </a:r>
            <a:r>
              <a:rPr lang="zh-CN" altLang="zh-CN" sz="2400" dirty="0" smtClean="0"/>
              <a:t>是允许对其进行功能扩展的</a:t>
            </a:r>
            <a:r>
              <a:rPr lang="zh-CN" altLang="en-US" sz="2400" dirty="0" smtClean="0"/>
              <a:t>；</a:t>
            </a:r>
            <a:r>
              <a:rPr lang="zh-CN" altLang="zh-CN" sz="2400" dirty="0" smtClean="0"/>
              <a:t>开闭原则中</a:t>
            </a:r>
            <a:r>
              <a:rPr lang="en-US" altLang="zh-CN" sz="2400" dirty="0" smtClean="0"/>
              <a:t>“</a:t>
            </a:r>
            <a:r>
              <a:rPr lang="zh-CN" altLang="zh-CN" sz="2400" dirty="0" smtClean="0"/>
              <a:t>闭</a:t>
            </a:r>
            <a:r>
              <a:rPr lang="en-US" altLang="zh-CN" sz="2400" dirty="0" smtClean="0"/>
              <a:t>”</a:t>
            </a:r>
            <a:r>
              <a:rPr lang="zh-CN" altLang="en-US" sz="2400" dirty="0" smtClean="0"/>
              <a:t>，</a:t>
            </a:r>
            <a:r>
              <a:rPr lang="zh-CN" altLang="zh-CN" sz="2400" dirty="0" smtClean="0"/>
              <a:t>是指</a:t>
            </a:r>
            <a:r>
              <a:rPr lang="zh-CN" altLang="zh-CN" sz="2400" dirty="0" smtClean="0">
                <a:solidFill>
                  <a:srgbClr val="FF0000"/>
                </a:solidFill>
              </a:rPr>
              <a:t>对于原有代码的修改是封闭</a:t>
            </a:r>
            <a:r>
              <a:rPr lang="zh-CN" altLang="zh-CN" sz="2400" dirty="0" smtClean="0"/>
              <a:t>的</a:t>
            </a:r>
            <a:r>
              <a:rPr lang="zh-CN" altLang="en-US" sz="2400" dirty="0" smtClean="0"/>
              <a:t>，</a:t>
            </a:r>
            <a:r>
              <a:rPr lang="zh-CN" altLang="zh-CN" sz="2400" dirty="0" smtClean="0"/>
              <a:t>即不应该修改原有的代码</a:t>
            </a:r>
            <a:r>
              <a:rPr lang="zh-CN" altLang="en-US" sz="2400" dirty="0" smtClean="0"/>
              <a:t>。</a:t>
            </a:r>
            <a:endParaRPr lang="zh-CN" altLang="zh-CN" sz="2400" dirty="0" smtClean="0"/>
          </a:p>
          <a:p>
            <a:pPr eaLnBrk="1" hangingPunct="1"/>
            <a:r>
              <a:rPr lang="zh-CN" altLang="en-US" sz="2400" dirty="0" smtClean="0"/>
              <a:t>在设计系统时，将应</a:t>
            </a:r>
            <a:r>
              <a:rPr lang="zh-CN" altLang="en-US" sz="2400" dirty="0" smtClean="0">
                <a:solidFill>
                  <a:srgbClr val="FF0000"/>
                </a:solidFill>
              </a:rPr>
              <a:t>对用户变化的部分设计为对扩展开放，</a:t>
            </a:r>
            <a:r>
              <a:rPr lang="zh-CN" altLang="en-US" sz="2400" dirty="0" smtClean="0"/>
              <a:t>而设计的</a:t>
            </a:r>
            <a:r>
              <a:rPr lang="zh-CN" altLang="en-US" sz="2400" dirty="0" smtClean="0">
                <a:solidFill>
                  <a:srgbClr val="FF0000"/>
                </a:solidFill>
              </a:rPr>
              <a:t>核心部分是经过精心考虑之后确定下来的基本结构</a:t>
            </a:r>
            <a:r>
              <a:rPr lang="zh-CN" altLang="en-US" sz="2400" dirty="0" smtClean="0"/>
              <a:t>，这部分应当是对修改关闭的，</a:t>
            </a:r>
          </a:p>
          <a:p>
            <a:pPr eaLnBrk="1" hangingPunct="1"/>
            <a:r>
              <a:rPr lang="zh-CN" altLang="en-US" sz="2400" dirty="0" smtClean="0"/>
              <a:t>如果系统的设计遵守了“开-闭原则”，那么这个系统一定是</a:t>
            </a:r>
            <a:r>
              <a:rPr lang="zh-CN" altLang="en-US" sz="2400" dirty="0" smtClean="0">
                <a:solidFill>
                  <a:srgbClr val="FF0000"/>
                </a:solidFill>
              </a:rPr>
              <a:t>易维护的，可扩展的</a:t>
            </a:r>
            <a:endParaRPr lang="zh-CN" altLang="en-US" sz="2400" dirty="0" smtClean="0"/>
          </a:p>
          <a:p>
            <a:pPr eaLnBrk="1" hangingPunct="1"/>
            <a:endParaRPr lang="zh-CN" altLang="en-US" sz="24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结合例子说明开-闭原则</a:t>
            </a:r>
          </a:p>
        </p:txBody>
      </p:sp>
      <p:sp>
        <p:nvSpPr>
          <p:cNvPr id="32771" name="Rectangle 3"/>
          <p:cNvSpPr>
            <a:spLocks noGrp="1" noChangeArrowheads="1"/>
          </p:cNvSpPr>
          <p:nvPr>
            <p:ph type="body" idx="1"/>
          </p:nvPr>
        </p:nvSpPr>
        <p:spPr>
          <a:xfrm>
            <a:off x="0" y="980728"/>
            <a:ext cx="9073008" cy="3455987"/>
          </a:xfrm>
        </p:spPr>
        <p:txBody>
          <a:bodyPr/>
          <a:lstStyle/>
          <a:p>
            <a:r>
              <a:rPr lang="zh-CN" altLang="en-US" sz="2400" dirty="0" smtClean="0"/>
              <a:t>如果将例子中的</a:t>
            </a:r>
            <a:r>
              <a:rPr lang="en-US" altLang="zh-CN" sz="2400" dirty="0" err="1" smtClean="0">
                <a:solidFill>
                  <a:srgbClr val="0000FF"/>
                </a:solidFill>
              </a:rPr>
              <a:t>ZhuTi</a:t>
            </a:r>
            <a:r>
              <a:rPr lang="zh-CN" altLang="en-US" sz="2400" dirty="0" smtClean="0">
                <a:solidFill>
                  <a:srgbClr val="0000FF"/>
                </a:solidFill>
              </a:rPr>
              <a:t>类、</a:t>
            </a:r>
            <a:r>
              <a:rPr lang="en-US" altLang="zh-CN" sz="2400" dirty="0" err="1" smtClean="0">
                <a:solidFill>
                  <a:srgbClr val="0000FF"/>
                </a:solidFill>
              </a:rPr>
              <a:t>TuXing</a:t>
            </a:r>
            <a:r>
              <a:rPr lang="zh-CN" altLang="en-US" sz="2400" dirty="0" smtClean="0">
                <a:solidFill>
                  <a:srgbClr val="0000FF"/>
                </a:solidFill>
              </a:rPr>
              <a:t>类以及</a:t>
            </a:r>
            <a:r>
              <a:rPr lang="en-US" altLang="zh-CN" sz="2400" dirty="0" err="1" smtClean="0">
                <a:solidFill>
                  <a:srgbClr val="0000FF"/>
                </a:solidFill>
              </a:rPr>
              <a:t>YuanXing</a:t>
            </a:r>
            <a:r>
              <a:rPr lang="zh-CN" altLang="en-US" sz="2400" dirty="0" smtClean="0">
                <a:solidFill>
                  <a:srgbClr val="0000FF"/>
                </a:solidFill>
              </a:rPr>
              <a:t>和</a:t>
            </a:r>
            <a:r>
              <a:rPr lang="en-US" altLang="zh-CN" sz="2400" dirty="0" err="1" smtClean="0">
                <a:solidFill>
                  <a:srgbClr val="0000FF"/>
                </a:solidFill>
              </a:rPr>
              <a:t>JuXing</a:t>
            </a:r>
            <a:r>
              <a:rPr lang="zh-CN" altLang="en-US" sz="2400" dirty="0" smtClean="0">
                <a:solidFill>
                  <a:srgbClr val="0000FF"/>
                </a:solidFill>
              </a:rPr>
              <a:t>类看作是一个小的开发框架，</a:t>
            </a:r>
            <a:r>
              <a:rPr lang="zh-CN" altLang="en-US" sz="2400" dirty="0" smtClean="0"/>
              <a:t>将</a:t>
            </a:r>
            <a:r>
              <a:rPr lang="en-US" altLang="zh-CN" sz="2400" dirty="0" smtClean="0"/>
              <a:t>App.java</a:t>
            </a:r>
            <a:r>
              <a:rPr lang="zh-CN" altLang="en-US" sz="2400" dirty="0" smtClean="0"/>
              <a:t>看作是使用该框架进行应用开发的用户程序，那么框架满足“开-闭”原则，该框架相对用户的需求就比较容易维护，因为，当用户程序需要使用</a:t>
            </a:r>
            <a:r>
              <a:rPr lang="en-US" altLang="zh-CN" sz="2400" dirty="0" err="1" smtClean="0"/>
              <a:t>ZhuTi</a:t>
            </a:r>
            <a:r>
              <a:rPr lang="zh-CN" altLang="en-US" sz="2400" dirty="0" smtClean="0"/>
              <a:t>创建出具有三角形底的柱体时，系统只需简单的扩展框架，即在框架中</a:t>
            </a:r>
            <a:r>
              <a:rPr lang="zh-CN" altLang="en-US" sz="2400" dirty="0" smtClean="0">
                <a:solidFill>
                  <a:srgbClr val="0000FF"/>
                </a:solidFill>
              </a:rPr>
              <a:t>增加一个</a:t>
            </a:r>
            <a:r>
              <a:rPr lang="en-US" altLang="zh-CN" sz="2400" dirty="0" err="1" smtClean="0">
                <a:solidFill>
                  <a:srgbClr val="0000FF"/>
                </a:solidFill>
              </a:rPr>
              <a:t>TuXing</a:t>
            </a:r>
            <a:r>
              <a:rPr lang="zh-CN" altLang="en-US" sz="2400" dirty="0" smtClean="0">
                <a:solidFill>
                  <a:srgbClr val="0000FF"/>
                </a:solidFill>
              </a:rPr>
              <a:t>的</a:t>
            </a:r>
            <a:r>
              <a:rPr lang="en-US" altLang="zh-CN" sz="2400" dirty="0" err="1" smtClean="0">
                <a:solidFill>
                  <a:srgbClr val="0000FF"/>
                </a:solidFill>
              </a:rPr>
              <a:t>SanJiaoXing</a:t>
            </a:r>
            <a:r>
              <a:rPr lang="zh-CN" altLang="en-US" sz="2400" dirty="0" smtClean="0">
                <a:solidFill>
                  <a:srgbClr val="0000FF"/>
                </a:solidFill>
              </a:rPr>
              <a:t>子类，而无需修改框架中的其他类</a:t>
            </a:r>
            <a:endParaRPr lang="zh-CN" altLang="en-US" sz="2400" dirty="0" smtClean="0"/>
          </a:p>
        </p:txBody>
      </p:sp>
      <p:pic>
        <p:nvPicPr>
          <p:cNvPr id="37890" name="Picture 2" descr="C:\Users\hc\AppData\Roaming\Tencent\Users\33102844\QQ\WinTemp\RichOle\V(@9E]PLW7N0RG@XH}2S2AH.png"/>
          <p:cNvPicPr>
            <a:picLocks noChangeAspect="1" noChangeArrowheads="1"/>
          </p:cNvPicPr>
          <p:nvPr/>
        </p:nvPicPr>
        <p:blipFill>
          <a:blip r:embed="rId2" cstate="print"/>
          <a:srcRect/>
          <a:stretch>
            <a:fillRect/>
          </a:stretch>
        </p:blipFill>
        <p:spPr bwMode="auto">
          <a:xfrm>
            <a:off x="3275855" y="3573016"/>
            <a:ext cx="5436923" cy="259228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应用举例</a:t>
            </a:r>
          </a:p>
        </p:txBody>
      </p:sp>
      <p:sp>
        <p:nvSpPr>
          <p:cNvPr id="33795" name="Rectangle 3"/>
          <p:cNvSpPr>
            <a:spLocks noGrp="1" noChangeArrowheads="1"/>
          </p:cNvSpPr>
          <p:nvPr>
            <p:ph type="body" idx="1"/>
          </p:nvPr>
        </p:nvSpPr>
        <p:spPr>
          <a:xfrm>
            <a:off x="467544" y="980728"/>
            <a:ext cx="8208963" cy="1368425"/>
          </a:xfrm>
        </p:spPr>
        <p:txBody>
          <a:bodyPr/>
          <a:lstStyle/>
          <a:p>
            <a:pPr>
              <a:lnSpc>
                <a:spcPct val="90000"/>
              </a:lnSpc>
            </a:pPr>
            <a:r>
              <a:rPr lang="zh-CN" altLang="en-US" sz="2400" dirty="0" smtClean="0"/>
              <a:t>用类封装手机的基本属性和功能，要求手机即可以使用移动公司的</a:t>
            </a:r>
            <a:r>
              <a:rPr lang="en-US" altLang="zh-CN" sz="2400" dirty="0" smtClean="0"/>
              <a:t>SIM</a:t>
            </a:r>
            <a:r>
              <a:rPr lang="zh-CN" altLang="en-US" sz="2400" dirty="0" smtClean="0"/>
              <a:t>卡也可以使用联通公司</a:t>
            </a:r>
            <a:r>
              <a:rPr lang="en-US" altLang="zh-CN" sz="2400" dirty="0" smtClean="0"/>
              <a:t>SIM</a:t>
            </a:r>
            <a:r>
              <a:rPr lang="zh-CN" altLang="en-US" sz="2400" dirty="0" smtClean="0"/>
              <a:t>卡（可以使用任何公司提供的</a:t>
            </a:r>
            <a:r>
              <a:rPr lang="en-US" altLang="zh-CN" sz="2400" dirty="0" smtClean="0"/>
              <a:t>SIM</a:t>
            </a:r>
            <a:r>
              <a:rPr lang="zh-CN" altLang="en-US" sz="2400" dirty="0" smtClean="0"/>
              <a:t>卡）</a:t>
            </a:r>
            <a:endParaRPr lang="en-US" altLang="zh-CN" sz="2400" dirty="0" smtClean="0"/>
          </a:p>
          <a:p>
            <a:pPr>
              <a:lnSpc>
                <a:spcPct val="90000"/>
              </a:lnSpc>
            </a:pPr>
            <a:endParaRPr lang="en-US" altLang="zh-CN" sz="2400" dirty="0" smtClean="0"/>
          </a:p>
          <a:p>
            <a:pPr>
              <a:lnSpc>
                <a:spcPct val="90000"/>
              </a:lnSpc>
            </a:pPr>
            <a:endParaRPr lang="en-US" altLang="zh-CN" sz="2400" dirty="0" smtClean="0"/>
          </a:p>
          <a:p>
            <a:pPr>
              <a:lnSpc>
                <a:spcPct val="90000"/>
              </a:lnSpc>
            </a:pPr>
            <a:endParaRPr lang="en-US" altLang="zh-CN" sz="2400" dirty="0" smtClean="0"/>
          </a:p>
          <a:p>
            <a:pPr>
              <a:lnSpc>
                <a:spcPct val="90000"/>
              </a:lnSpc>
            </a:pPr>
            <a:r>
              <a:rPr lang="zh-CN" altLang="en-US" sz="2400" dirty="0" smtClean="0"/>
              <a:t>问题的分析</a:t>
            </a:r>
            <a:endParaRPr lang="en-US" altLang="zh-CN" sz="2400" dirty="0" smtClean="0"/>
          </a:p>
          <a:p>
            <a:pPr lvl="1">
              <a:lnSpc>
                <a:spcPct val="90000"/>
              </a:lnSpc>
            </a:pPr>
            <a:r>
              <a:rPr lang="zh-CN" altLang="en-US" sz="2000" dirty="0" smtClean="0"/>
              <a:t>要求手机可以使用多个</a:t>
            </a:r>
            <a:endParaRPr lang="en-US" altLang="zh-CN" sz="2000" dirty="0" smtClean="0"/>
          </a:p>
          <a:p>
            <a:pPr lvl="1">
              <a:lnSpc>
                <a:spcPct val="90000"/>
              </a:lnSpc>
              <a:buNone/>
            </a:pPr>
            <a:r>
              <a:rPr lang="zh-CN" altLang="en-US" sz="2000" dirty="0" smtClean="0"/>
              <a:t>公司的</a:t>
            </a:r>
            <a:r>
              <a:rPr lang="en-US" altLang="zh-CN" sz="2000" dirty="0" smtClean="0"/>
              <a:t>SIM</a:t>
            </a:r>
            <a:r>
              <a:rPr lang="zh-CN" altLang="en-US" sz="2000" dirty="0" smtClean="0"/>
              <a:t>卡</a:t>
            </a:r>
            <a:r>
              <a:rPr lang="en-US" altLang="zh-CN" sz="2000" dirty="0" smtClean="0"/>
              <a:t>,</a:t>
            </a:r>
            <a:r>
              <a:rPr lang="zh-CN" altLang="en-US" sz="2000" dirty="0" smtClean="0"/>
              <a:t>就不能把手</a:t>
            </a:r>
            <a:endParaRPr lang="en-US" altLang="zh-CN" sz="2000" dirty="0" smtClean="0"/>
          </a:p>
          <a:p>
            <a:pPr lvl="1">
              <a:lnSpc>
                <a:spcPct val="90000"/>
              </a:lnSpc>
              <a:buNone/>
            </a:pPr>
            <a:r>
              <a:rPr lang="zh-CN" altLang="en-US" sz="2000" dirty="0" smtClean="0"/>
              <a:t>机类和具体的</a:t>
            </a:r>
            <a:r>
              <a:rPr lang="en-US" altLang="zh-CN" sz="2000" dirty="0" smtClean="0"/>
              <a:t>SIM</a:t>
            </a:r>
            <a:r>
              <a:rPr lang="zh-CN" altLang="en-US" sz="2000" dirty="0" smtClean="0"/>
              <a:t>绑定 </a:t>
            </a:r>
            <a:endParaRPr lang="en-US" altLang="zh-CN" sz="2000" dirty="0" smtClean="0"/>
          </a:p>
          <a:p>
            <a:pPr lvl="1">
              <a:lnSpc>
                <a:spcPct val="90000"/>
              </a:lnSpc>
            </a:pPr>
            <a:r>
              <a:rPr lang="zh-CN" altLang="en-US" sz="2000" dirty="0" smtClean="0"/>
              <a:t>面向抽象编程</a:t>
            </a:r>
            <a:endParaRPr lang="en-US" altLang="zh-CN" sz="2000" dirty="0" smtClean="0"/>
          </a:p>
          <a:p>
            <a:pPr>
              <a:lnSpc>
                <a:spcPct val="90000"/>
              </a:lnSpc>
            </a:pPr>
            <a:r>
              <a:rPr lang="zh-CN" altLang="en-US" sz="2400" dirty="0" smtClean="0"/>
              <a:t>设计抽象类 </a:t>
            </a:r>
            <a:r>
              <a:rPr lang="en-US" altLang="zh-CN" sz="2400" dirty="0" smtClean="0"/>
              <a:t>:SIM</a:t>
            </a:r>
            <a:r>
              <a:rPr lang="zh-CN" altLang="en-US" sz="2400" dirty="0" smtClean="0"/>
              <a:t>类</a:t>
            </a:r>
          </a:p>
          <a:p>
            <a:pPr>
              <a:lnSpc>
                <a:spcPct val="90000"/>
              </a:lnSpc>
            </a:pPr>
            <a:r>
              <a:rPr lang="zh-CN" altLang="en-US" sz="2400" dirty="0" smtClean="0"/>
              <a:t>设计重要类手机类</a:t>
            </a:r>
            <a:r>
              <a:rPr lang="en-US" altLang="zh-CN" sz="2400" dirty="0" smtClean="0"/>
              <a:t>:</a:t>
            </a:r>
            <a:r>
              <a:rPr lang="zh-CN" altLang="en-US" sz="2400" dirty="0" smtClean="0"/>
              <a:t>手机类采用抽象类</a:t>
            </a:r>
            <a:r>
              <a:rPr lang="en-US" altLang="zh-CN" sz="2400" dirty="0" smtClean="0"/>
              <a:t>SIM</a:t>
            </a:r>
            <a:r>
              <a:rPr lang="zh-CN" altLang="en-US" sz="2400" dirty="0" smtClean="0"/>
              <a:t>类型</a:t>
            </a:r>
          </a:p>
        </p:txBody>
      </p:sp>
      <p:pic>
        <p:nvPicPr>
          <p:cNvPr id="37889" name="Picture 1" descr="C:\Users\hc\AppData\Roaming\Tencent\Users\33102844\QQ\WinTemp\RichOle\APGR`0X6OK_B5L8)U]2~ZBV.png"/>
          <p:cNvPicPr>
            <a:picLocks noChangeAspect="1" noChangeArrowheads="1"/>
          </p:cNvPicPr>
          <p:nvPr/>
        </p:nvPicPr>
        <p:blipFill>
          <a:blip r:embed="rId2" cstate="print"/>
          <a:srcRect/>
          <a:stretch>
            <a:fillRect/>
          </a:stretch>
        </p:blipFill>
        <p:spPr bwMode="auto">
          <a:xfrm>
            <a:off x="3923928" y="1844824"/>
            <a:ext cx="5220072" cy="244827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650" y="1052736"/>
            <a:ext cx="7931150" cy="5471889"/>
          </a:xfrm>
        </p:spPr>
        <p:txBody>
          <a:bodyPr/>
          <a:lstStyle/>
          <a:p>
            <a:endParaRPr lang="zh-CN" altLang="en-US" dirty="0"/>
          </a:p>
        </p:txBody>
      </p:sp>
      <p:sp>
        <p:nvSpPr>
          <p:cNvPr id="4" name="Rectangle 2"/>
          <p:cNvSpPr>
            <a:spLocks noGrp="1" noChangeArrowheads="1"/>
          </p:cNvSpPr>
          <p:nvPr>
            <p:ph type="title"/>
          </p:nvPr>
        </p:nvSpPr>
        <p:spPr>
          <a:xfrm>
            <a:off x="914400" y="260648"/>
            <a:ext cx="8229600" cy="1143000"/>
          </a:xfrm>
        </p:spPr>
        <p:txBody>
          <a:bodyPr/>
          <a:lstStyle/>
          <a:p>
            <a:pPr eaLnBrk="1" hangingPunct="1"/>
            <a:r>
              <a:rPr lang="zh-CN" altLang="en-US" sz="2800" b="1" dirty="0" smtClean="0">
                <a:latin typeface="宋体" panose="02010600030101010101" pitchFamily="2" charset="-122"/>
              </a:rPr>
              <a:t>应用举例</a:t>
            </a:r>
          </a:p>
        </p:txBody>
      </p:sp>
      <p:pic>
        <p:nvPicPr>
          <p:cNvPr id="3073" name="Picture 1" descr="C:\Users\hc\AppData\Roaming\Tencent\Users\33102844\QQ\WinTemp\RichOle\ZUXL9S1PRD4%CU657]W`[YQ.png"/>
          <p:cNvPicPr>
            <a:picLocks noChangeAspect="1" noChangeArrowheads="1"/>
          </p:cNvPicPr>
          <p:nvPr/>
        </p:nvPicPr>
        <p:blipFill>
          <a:blip r:embed="rId2" cstate="print"/>
          <a:srcRect/>
          <a:stretch>
            <a:fillRect/>
          </a:stretch>
        </p:blipFill>
        <p:spPr bwMode="auto">
          <a:xfrm>
            <a:off x="899592" y="1124744"/>
            <a:ext cx="5400600" cy="1512168"/>
          </a:xfrm>
          <a:prstGeom prst="rect">
            <a:avLst/>
          </a:prstGeom>
          <a:noFill/>
          <a:ln>
            <a:solidFill>
              <a:srgbClr val="0000FF"/>
            </a:solidFill>
          </a:ln>
        </p:spPr>
      </p:pic>
      <p:pic>
        <p:nvPicPr>
          <p:cNvPr id="3076" name="Picture 4" descr="C:\Users\hc\AppData\Roaming\Tencent\Users\33102844\QQ\WinTemp\RichOle\K0_8L5C0YJOH9V7VL8TQRWC.png"/>
          <p:cNvPicPr>
            <a:picLocks noChangeAspect="1" noChangeArrowheads="1"/>
          </p:cNvPicPr>
          <p:nvPr/>
        </p:nvPicPr>
        <p:blipFill>
          <a:blip r:embed="rId3" cstate="print"/>
          <a:srcRect/>
          <a:stretch>
            <a:fillRect/>
          </a:stretch>
        </p:blipFill>
        <p:spPr bwMode="auto">
          <a:xfrm>
            <a:off x="-30100" y="2900326"/>
            <a:ext cx="4716016" cy="2802632"/>
          </a:xfrm>
          <a:prstGeom prst="rect">
            <a:avLst/>
          </a:prstGeom>
          <a:noFill/>
          <a:ln>
            <a:solidFill>
              <a:srgbClr val="0000FF"/>
            </a:solidFill>
          </a:ln>
        </p:spPr>
      </p:pic>
      <p:pic>
        <p:nvPicPr>
          <p:cNvPr id="71681" name="Picture 1" descr="C:\Users\hc\AppData\Roaming\Tencent\Users\33102844\QQ\WinTemp\RichOle\5TVJZV$CM6436]ZH(QG{)_Q.png"/>
          <p:cNvPicPr>
            <a:picLocks noChangeAspect="1" noChangeArrowheads="1"/>
          </p:cNvPicPr>
          <p:nvPr/>
        </p:nvPicPr>
        <p:blipFill>
          <a:blip r:embed="rId4" cstate="print"/>
          <a:srcRect/>
          <a:stretch>
            <a:fillRect/>
          </a:stretch>
        </p:blipFill>
        <p:spPr bwMode="auto">
          <a:xfrm>
            <a:off x="4781550" y="2929207"/>
            <a:ext cx="4133850" cy="2808312"/>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a:xfrm>
            <a:off x="467544" y="1124744"/>
            <a:ext cx="7931150" cy="5248275"/>
          </a:xfrm>
        </p:spPr>
        <p:txBody>
          <a:bodyPr/>
          <a:lstStyle/>
          <a:p>
            <a:r>
              <a:rPr lang="zh-CN" altLang="en-US" dirty="0" smtClean="0"/>
              <a:t> 抽象类和抽象方法</a:t>
            </a:r>
            <a:endParaRPr lang="en-US" altLang="zh-CN" dirty="0" smtClean="0"/>
          </a:p>
          <a:p>
            <a:r>
              <a:rPr lang="zh-CN" altLang="en-US" dirty="0" smtClean="0">
                <a:latin typeface="宋体" panose="02010600030101010101" pitchFamily="2" charset="-122"/>
              </a:rPr>
              <a:t> 面向抽象编程</a:t>
            </a:r>
            <a:endParaRPr lang="en-US" altLang="zh-CN" dirty="0" smtClean="0">
              <a:latin typeface="宋体" panose="02010600030101010101" pitchFamily="2" charset="-122"/>
            </a:endParaRPr>
          </a:p>
          <a:p>
            <a:r>
              <a:rPr lang="zh-CN" altLang="en-US" sz="2800" dirty="0" smtClean="0">
                <a:latin typeface="宋体" panose="02010600030101010101" pitchFamily="2" charset="-122"/>
              </a:rPr>
              <a:t> 接口 </a:t>
            </a:r>
          </a:p>
          <a:p>
            <a:pPr marL="342900" lvl="1" indent="-342900">
              <a:buSzTx/>
              <a:buBlip>
                <a:blip r:embed="rId2"/>
              </a:buBlip>
            </a:pPr>
            <a:r>
              <a:rPr lang="zh-CN" altLang="en-US" sz="2800" dirty="0" smtClean="0">
                <a:latin typeface="宋体" panose="02010600030101010101" pitchFamily="2" charset="-122"/>
              </a:rPr>
              <a:t> 接口回调</a:t>
            </a:r>
          </a:p>
          <a:p>
            <a:pPr marL="342900" lvl="1" indent="-342900">
              <a:buSzTx/>
              <a:buBlip>
                <a:blip r:embed="rId2"/>
              </a:buBlip>
            </a:pPr>
            <a:r>
              <a:rPr lang="zh-CN" altLang="en-US" sz="2800" dirty="0" smtClean="0">
                <a:latin typeface="宋体" panose="02010600030101010101" pitchFamily="2" charset="-122"/>
              </a:rPr>
              <a:t> 面向接口编程</a:t>
            </a:r>
            <a:endParaRPr lang="en-US" altLang="zh-CN" sz="2800" dirty="0" smtClean="0">
              <a:latin typeface="宋体" panose="02010600030101010101" pitchFamily="2" charset="-122"/>
            </a:endParaRPr>
          </a:p>
          <a:p>
            <a:pPr marL="342900" lvl="1" indent="-342900">
              <a:buSzTx/>
              <a:buBlip>
                <a:blip r:embed="rId2"/>
              </a:buBlip>
            </a:pPr>
            <a:r>
              <a:rPr lang="zh-CN" altLang="en-US" sz="2800" dirty="0" smtClean="0">
                <a:latin typeface="宋体" panose="02010600030101010101" pitchFamily="2" charset="-122"/>
              </a:rPr>
              <a:t> 内部类</a:t>
            </a:r>
            <a:endParaRPr lang="en-US" altLang="zh-CN" sz="2800" dirty="0" smtClean="0">
              <a:latin typeface="宋体" panose="02010600030101010101" pitchFamily="2" charset="-122"/>
            </a:endParaRPr>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650" y="1052736"/>
            <a:ext cx="7931150" cy="5471889"/>
          </a:xfrm>
        </p:spPr>
        <p:txBody>
          <a:bodyPr/>
          <a:lstStyle/>
          <a:p>
            <a:endParaRPr lang="zh-CN" altLang="en-US" dirty="0" smtClean="0"/>
          </a:p>
          <a:p>
            <a:endParaRPr lang="zh-CN" altLang="en-US" dirty="0"/>
          </a:p>
        </p:txBody>
      </p:sp>
      <p:sp>
        <p:nvSpPr>
          <p:cNvPr id="4" name="Rectangle 2"/>
          <p:cNvSpPr>
            <a:spLocks noGrp="1" noChangeArrowheads="1"/>
          </p:cNvSpPr>
          <p:nvPr>
            <p:ph type="title"/>
          </p:nvPr>
        </p:nvSpPr>
        <p:spPr>
          <a:xfrm>
            <a:off x="914400" y="260648"/>
            <a:ext cx="8229600" cy="1143000"/>
          </a:xfrm>
        </p:spPr>
        <p:txBody>
          <a:bodyPr/>
          <a:lstStyle/>
          <a:p>
            <a:pPr eaLnBrk="1" hangingPunct="1"/>
            <a:r>
              <a:rPr lang="zh-CN" altLang="en-US" sz="2800" b="1" dirty="0" smtClean="0">
                <a:latin typeface="宋体" panose="02010600030101010101" pitchFamily="2" charset="-122"/>
              </a:rPr>
              <a:t>应用举例</a:t>
            </a:r>
          </a:p>
        </p:txBody>
      </p:sp>
      <p:pic>
        <p:nvPicPr>
          <p:cNvPr id="3075" name="Picture 3" descr="C:\Users\hc\AppData\Roaming\Tencent\Users\33102844\QQ\WinTemp\RichOle\CQ}P$GO2](0L]UA10H03_58.png"/>
          <p:cNvPicPr>
            <a:picLocks noChangeAspect="1" noChangeArrowheads="1"/>
          </p:cNvPicPr>
          <p:nvPr/>
        </p:nvPicPr>
        <p:blipFill>
          <a:blip r:embed="rId2" cstate="print"/>
          <a:srcRect/>
          <a:stretch>
            <a:fillRect/>
          </a:stretch>
        </p:blipFill>
        <p:spPr bwMode="auto">
          <a:xfrm>
            <a:off x="323528" y="3501008"/>
            <a:ext cx="5472608" cy="2752725"/>
          </a:xfrm>
          <a:prstGeom prst="rect">
            <a:avLst/>
          </a:prstGeom>
          <a:noFill/>
          <a:ln>
            <a:solidFill>
              <a:srgbClr val="0000FF"/>
            </a:solidFill>
          </a:ln>
        </p:spPr>
      </p:pic>
      <p:pic>
        <p:nvPicPr>
          <p:cNvPr id="9" name="Picture 2" descr="C:\Users\hc\AppData\Roaming\Tencent\Users\33102844\QQ\WinTemp\RichOle\FY[FXE0X8NRLTXGVK1D_GPT.png"/>
          <p:cNvPicPr>
            <a:picLocks noChangeAspect="1" noChangeArrowheads="1"/>
          </p:cNvPicPr>
          <p:nvPr/>
        </p:nvPicPr>
        <p:blipFill>
          <a:blip r:embed="rId3" cstate="print"/>
          <a:srcRect/>
          <a:stretch>
            <a:fillRect/>
          </a:stretch>
        </p:blipFill>
        <p:spPr bwMode="auto">
          <a:xfrm>
            <a:off x="899592" y="1124744"/>
            <a:ext cx="6480720" cy="2143125"/>
          </a:xfrm>
          <a:prstGeom prst="rect">
            <a:avLst/>
          </a:prstGeom>
          <a:noFill/>
          <a:ln>
            <a:solidFill>
              <a:srgbClr val="0000FF"/>
            </a:solidFill>
          </a:ln>
        </p:spPr>
      </p:pic>
      <p:pic>
        <p:nvPicPr>
          <p:cNvPr id="3077" name="Picture 5" descr="C:\Users\hc\AppData\Roaming\Tencent\Users\33102844\QQ\WinTemp\RichOle\4ZONBP0XKSO1W4(HG7~V]%3.png"/>
          <p:cNvPicPr>
            <a:picLocks noChangeAspect="1" noChangeArrowheads="1"/>
          </p:cNvPicPr>
          <p:nvPr/>
        </p:nvPicPr>
        <p:blipFill>
          <a:blip r:embed="rId4" cstate="print"/>
          <a:srcRect/>
          <a:stretch>
            <a:fillRect/>
          </a:stretch>
        </p:blipFill>
        <p:spPr bwMode="auto">
          <a:xfrm>
            <a:off x="6084168" y="3789040"/>
            <a:ext cx="2808312" cy="1800200"/>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抽象类的其他应用</a:t>
            </a:r>
            <a:endParaRPr lang="zh-CN" altLang="en-US" dirty="0"/>
          </a:p>
        </p:txBody>
      </p:sp>
      <p:sp>
        <p:nvSpPr>
          <p:cNvPr id="3" name="内容占位符 2"/>
          <p:cNvSpPr>
            <a:spLocks noGrp="1"/>
          </p:cNvSpPr>
          <p:nvPr>
            <p:ph idx="1"/>
          </p:nvPr>
        </p:nvSpPr>
        <p:spPr>
          <a:xfrm>
            <a:off x="323528" y="908720"/>
            <a:ext cx="7931150" cy="5248275"/>
          </a:xfrm>
        </p:spPr>
        <p:txBody>
          <a:bodyPr/>
          <a:lstStyle/>
          <a:p>
            <a:r>
              <a:rPr lang="zh-CN" altLang="zh-CN" dirty="0" smtClean="0"/>
              <a:t>什么是设计模式</a:t>
            </a:r>
          </a:p>
          <a:p>
            <a:pPr lvl="1"/>
            <a:r>
              <a:rPr lang="zh-CN" altLang="zh-CN" dirty="0" smtClean="0"/>
              <a:t>设计模式代表了最佳的实践，通常被有经验的面向对象的软件开发人员所采用。设计模式是软件开发人员在软件开发过程中面临的一般问题的解决方案。这些解决方案是众多软件开发人员经过相当长的一段时间的试验和错误总结出来的。</a:t>
            </a:r>
            <a:endParaRPr lang="en-US" altLang="zh-CN" dirty="0" smtClean="0"/>
          </a:p>
          <a:p>
            <a:pPr lvl="1"/>
            <a:r>
              <a:rPr lang="zh-CN" altLang="zh-CN" dirty="0" smtClean="0"/>
              <a:t>每一个设计模式描述一个在我们周围不断重复发生的问题，以及该问题的解决方案的核心。这样，</a:t>
            </a:r>
            <a:r>
              <a:rPr lang="zh-CN" altLang="en-US" dirty="0" smtClean="0"/>
              <a:t>我们</a:t>
            </a:r>
            <a:r>
              <a:rPr lang="zh-CN" altLang="zh-CN" dirty="0" smtClean="0"/>
              <a:t>就能一次一次地使用该方案而不必做重复劳动。</a:t>
            </a:r>
          </a:p>
          <a:p>
            <a:pPr lvl="0"/>
            <a:r>
              <a:rPr lang="zh-CN" altLang="zh-CN" dirty="0" smtClean="0"/>
              <a:t>模板设计模式</a:t>
            </a:r>
          </a:p>
          <a:p>
            <a:pPr lvl="1"/>
            <a:r>
              <a:rPr lang="zh-CN" altLang="en-US" dirty="0" smtClean="0"/>
              <a:t>定义一个操作中的算法骨架</a:t>
            </a:r>
            <a:r>
              <a:rPr lang="en-US" altLang="zh-CN" dirty="0" smtClean="0"/>
              <a:t>,</a:t>
            </a:r>
            <a:r>
              <a:rPr lang="zh-CN" altLang="en-US" dirty="0" smtClean="0"/>
              <a:t>而将算法的一些步骤延迟到子类中</a:t>
            </a:r>
            <a:r>
              <a:rPr lang="en-US" altLang="zh-CN" dirty="0" smtClean="0"/>
              <a:t>,</a:t>
            </a:r>
            <a:r>
              <a:rPr lang="zh-CN" altLang="en-US" dirty="0" smtClean="0"/>
              <a:t>使得子类可以不改变该算法结构的情况下重定义该算法的某些特定步骤</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模板设计模式</a:t>
            </a:r>
            <a:endParaRPr lang="zh-CN" altLang="en-US" dirty="0"/>
          </a:p>
        </p:txBody>
      </p:sp>
      <p:sp>
        <p:nvSpPr>
          <p:cNvPr id="3" name="内容占位符 2"/>
          <p:cNvSpPr>
            <a:spLocks noGrp="1"/>
          </p:cNvSpPr>
          <p:nvPr>
            <p:ph idx="1"/>
          </p:nvPr>
        </p:nvSpPr>
        <p:spPr>
          <a:xfrm>
            <a:off x="539552" y="980728"/>
            <a:ext cx="8208912" cy="5248275"/>
          </a:xfrm>
        </p:spPr>
        <p:txBody>
          <a:bodyPr/>
          <a:lstStyle/>
          <a:p>
            <a:r>
              <a:rPr lang="zh-CN" altLang="en-US" dirty="0" smtClean="0"/>
              <a:t>假设一个饮品店要制作各种果汁，制作果汁的过程都是相似的，比如先加水，再加水果，再加冰</a:t>
            </a:r>
            <a:r>
              <a:rPr lang="en-US" altLang="zh-CN" dirty="0" smtClean="0"/>
              <a:t>......</a:t>
            </a:r>
            <a:r>
              <a:rPr lang="zh-CN" altLang="en-US" dirty="0" smtClean="0"/>
              <a:t>只是具体配料不同而已，假设这些步骤的顺序是不能改变的，如果这个店招了一个服务员，这个服务员做事马马虎虎，老是忘记制作果汁的几个步骤或者弄乱了制作顺序，导致经常制作失败，给小店带来损失，老板招不到别人就只好继续用他，为了减少损失，老板写了一个详细的制作步骤在一张纸上，其中只是步骤的名称，要求该服务员每次制作之前都要看一遍按上面的步骤来做，根据具体制作果汁的种类来实现具体的步骤。我们怎么用程序实现？ </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3528" y="1052736"/>
            <a:ext cx="7931150" cy="5248275"/>
          </a:xfrm>
        </p:spPr>
        <p:txBody>
          <a:bodyPr/>
          <a:lstStyle/>
          <a:p>
            <a:r>
              <a:rPr lang="zh-CN" altLang="en-US" dirty="0" smtClean="0"/>
              <a:t>制作果汁的抽象类</a:t>
            </a:r>
            <a:r>
              <a:rPr lang="en-US" altLang="zh-CN" dirty="0" smtClean="0"/>
              <a:t>-</a:t>
            </a:r>
            <a:r>
              <a:rPr lang="zh-CN" altLang="en-US" dirty="0" smtClean="0"/>
              <a:t>模板类</a:t>
            </a:r>
            <a:endParaRPr lang="zh-CN" altLang="en-US" dirty="0"/>
          </a:p>
        </p:txBody>
      </p:sp>
      <p:pic>
        <p:nvPicPr>
          <p:cNvPr id="33793" name="Picture 1" descr="C:\Users\hc\AppData\Roaming\Tencent\Users\33102844\QQ\WinTemp\RichOle\3RA6@9~PZTVF]Y]FER@46X8.png"/>
          <p:cNvPicPr>
            <a:picLocks noChangeAspect="1" noChangeArrowheads="1"/>
          </p:cNvPicPr>
          <p:nvPr/>
        </p:nvPicPr>
        <p:blipFill>
          <a:blip r:embed="rId2" cstate="print"/>
          <a:srcRect/>
          <a:stretch>
            <a:fillRect/>
          </a:stretch>
        </p:blipFill>
        <p:spPr bwMode="auto">
          <a:xfrm>
            <a:off x="467544" y="1844824"/>
            <a:ext cx="7625496" cy="4608512"/>
          </a:xfrm>
          <a:prstGeom prst="rect">
            <a:avLst/>
          </a:prstGeom>
          <a:noFill/>
          <a:ln>
            <a:solidFill>
              <a:srgbClr val="0000FF"/>
            </a:solidFill>
          </a:ln>
        </p:spPr>
      </p:pic>
      <p:sp>
        <p:nvSpPr>
          <p:cNvPr id="7" name="标题 1"/>
          <p:cNvSpPr>
            <a:spLocks noGrp="1"/>
          </p:cNvSpPr>
          <p:nvPr>
            <p:ph type="title"/>
          </p:nvPr>
        </p:nvSpPr>
        <p:spPr>
          <a:xfrm>
            <a:off x="914400" y="188640"/>
            <a:ext cx="8229600" cy="1143000"/>
          </a:xfrm>
        </p:spPr>
        <p:txBody>
          <a:bodyPr/>
          <a:lstStyle/>
          <a:p>
            <a:r>
              <a:rPr lang="zh-CN" altLang="zh-CN" dirty="0" smtClean="0"/>
              <a:t>模板设计模式</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descr="C:\Users\hc\AppData\Roaming\Tencent\Users\33102844\QQ\WinTemp\RichOle\M2NPJ5@_6EYI0PCJ9A09752.png"/>
          <p:cNvPicPr>
            <a:picLocks noChangeAspect="1" noChangeArrowheads="1"/>
          </p:cNvPicPr>
          <p:nvPr/>
        </p:nvPicPr>
        <p:blipFill>
          <a:blip r:embed="rId2" cstate="print"/>
          <a:srcRect/>
          <a:stretch>
            <a:fillRect/>
          </a:stretch>
        </p:blipFill>
        <p:spPr bwMode="auto">
          <a:xfrm>
            <a:off x="4644008" y="1772816"/>
            <a:ext cx="4248150" cy="3781425"/>
          </a:xfrm>
          <a:prstGeom prst="rect">
            <a:avLst/>
          </a:prstGeom>
          <a:noFill/>
          <a:ln>
            <a:solidFill>
              <a:srgbClr val="0000FF"/>
            </a:solidFill>
          </a:ln>
        </p:spPr>
      </p:pic>
      <p:pic>
        <p:nvPicPr>
          <p:cNvPr id="32772" name="Picture 4" descr="C:\Users\hc\AppData\Roaming\Tencent\Users\33102844\QQ\WinTemp\RichOle\RF[~X(QODAVVT{(B8R`)50W.png"/>
          <p:cNvPicPr>
            <a:picLocks noChangeAspect="1" noChangeArrowheads="1"/>
          </p:cNvPicPr>
          <p:nvPr/>
        </p:nvPicPr>
        <p:blipFill>
          <a:blip r:embed="rId3" cstate="print"/>
          <a:srcRect/>
          <a:stretch>
            <a:fillRect/>
          </a:stretch>
        </p:blipFill>
        <p:spPr bwMode="auto">
          <a:xfrm>
            <a:off x="0" y="1988840"/>
            <a:ext cx="4200525" cy="3752850"/>
          </a:xfrm>
          <a:prstGeom prst="rect">
            <a:avLst/>
          </a:prstGeom>
          <a:noFill/>
          <a:ln>
            <a:solidFill>
              <a:srgbClr val="0000FF"/>
            </a:solidFill>
          </a:ln>
        </p:spPr>
      </p:pic>
      <p:sp>
        <p:nvSpPr>
          <p:cNvPr id="10" name="标题 1"/>
          <p:cNvSpPr txBox="1"/>
          <p:nvPr/>
        </p:nvSpPr>
        <p:spPr>
          <a:xfrm>
            <a:off x="914400" y="188640"/>
            <a:ext cx="8229600" cy="11430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zh-CN" sz="3600" b="0" i="0" u="none" strike="noStrike" kern="1200" cap="none" spc="0" normalizeH="0" baseline="0" noProof="0" dirty="0" smtClean="0">
                <a:ln>
                  <a:noFill/>
                </a:ln>
                <a:solidFill>
                  <a:schemeClr val="bg1"/>
                </a:solidFill>
                <a:effectLst/>
                <a:uLnTx/>
                <a:uFillTx/>
                <a:latin typeface="+mj-lt"/>
                <a:ea typeface="+mj-ea"/>
                <a:cs typeface="+mj-cs"/>
              </a:rPr>
              <a:t>模板设计模式</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内容占位符 3"/>
          <p:cNvSpPr>
            <a:spLocks noGrp="1"/>
          </p:cNvSpPr>
          <p:nvPr>
            <p:ph idx="1"/>
          </p:nvPr>
        </p:nvSpPr>
        <p:spPr>
          <a:xfrm>
            <a:off x="323528" y="1052736"/>
            <a:ext cx="7931150" cy="5248275"/>
          </a:xfrm>
        </p:spPr>
        <p:txBody>
          <a:bodyPr/>
          <a:lstStyle/>
          <a:p>
            <a:r>
              <a:rPr lang="zh-CN" altLang="en-US" dirty="0" smtClean="0"/>
              <a:t>制作每种果汁的具体方法由子类完成</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smtClean="0"/>
          </a:p>
          <a:p>
            <a:endParaRPr lang="zh-CN" altLang="en-US" dirty="0"/>
          </a:p>
        </p:txBody>
      </p:sp>
      <p:pic>
        <p:nvPicPr>
          <p:cNvPr id="73729" name="Picture 1" descr="C:\Users\hc\AppData\Roaming\Tencent\Users\33102844\QQ\WinTemp\RichOle\@10MAVZ$U6W$@4BD3XEGHXP.png"/>
          <p:cNvPicPr>
            <a:picLocks noChangeAspect="1" noChangeArrowheads="1"/>
          </p:cNvPicPr>
          <p:nvPr/>
        </p:nvPicPr>
        <p:blipFill>
          <a:blip r:embed="rId2" cstate="print"/>
          <a:srcRect/>
          <a:stretch>
            <a:fillRect/>
          </a:stretch>
        </p:blipFill>
        <p:spPr bwMode="auto">
          <a:xfrm>
            <a:off x="6876256" y="1772816"/>
            <a:ext cx="1800200" cy="3847201"/>
          </a:xfrm>
          <a:prstGeom prst="rect">
            <a:avLst/>
          </a:prstGeom>
          <a:noFill/>
          <a:ln>
            <a:solidFill>
              <a:srgbClr val="0000FF"/>
            </a:solidFill>
          </a:ln>
        </p:spPr>
      </p:pic>
      <p:pic>
        <p:nvPicPr>
          <p:cNvPr id="73730" name="Picture 2" descr="C:\Users\hc\AppData\Roaming\Tencent\Users\33102844\QQ\WinTemp\RichOle\1~WZ5QI8OK}1TP[]B%H7J%B.png"/>
          <p:cNvPicPr>
            <a:picLocks noChangeAspect="1" noChangeArrowheads="1"/>
          </p:cNvPicPr>
          <p:nvPr/>
        </p:nvPicPr>
        <p:blipFill>
          <a:blip r:embed="rId3" cstate="print"/>
          <a:srcRect/>
          <a:stretch>
            <a:fillRect/>
          </a:stretch>
        </p:blipFill>
        <p:spPr bwMode="auto">
          <a:xfrm>
            <a:off x="0" y="1916832"/>
            <a:ext cx="6116788" cy="3024336"/>
          </a:xfrm>
          <a:prstGeom prst="rect">
            <a:avLst/>
          </a:prstGeom>
          <a:noFill/>
          <a:ln>
            <a:solidFill>
              <a:srgbClr val="0000FF"/>
            </a:solidFill>
          </a:ln>
        </p:spPr>
      </p:pic>
      <p:sp>
        <p:nvSpPr>
          <p:cNvPr id="6" name="标题 1"/>
          <p:cNvSpPr txBox="1"/>
          <p:nvPr/>
        </p:nvSpPr>
        <p:spPr>
          <a:xfrm>
            <a:off x="914400" y="188640"/>
            <a:ext cx="8229600" cy="11430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zh-CN" sz="3600" b="0" i="0" u="none" strike="noStrike" kern="1200" cap="none" spc="0" normalizeH="0" baseline="0" noProof="0" dirty="0" smtClean="0">
                <a:ln>
                  <a:noFill/>
                </a:ln>
                <a:solidFill>
                  <a:schemeClr val="bg1"/>
                </a:solidFill>
                <a:effectLst/>
                <a:uLnTx/>
                <a:uFillTx/>
                <a:latin typeface="+mj-lt"/>
                <a:ea typeface="+mj-ea"/>
                <a:cs typeface="+mj-cs"/>
              </a:rPr>
              <a:t>模板设计模式</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sp>
        <p:nvSpPr>
          <p:cNvPr id="7" name="内容占位符 3"/>
          <p:cNvSpPr txBox="1"/>
          <p:nvPr/>
        </p:nvSpPr>
        <p:spPr>
          <a:xfrm>
            <a:off x="323528" y="1052736"/>
            <a:ext cx="7931150" cy="5248275"/>
          </a:xfrm>
          <a:prstGeom prst="rect">
            <a:avLst/>
          </a:prstGeom>
          <a:noFill/>
          <a:ln w="9525">
            <a:noFill/>
          </a:ln>
        </p:spPr>
        <p:txBody>
          <a:bodyPr/>
          <a:lstStyle/>
          <a:p>
            <a:pPr marL="342900" marR="0" lvl="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Blip>
                <a:blip r:embed="rId4"/>
              </a:buBlip>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在应用程序中的使用</a:t>
            </a:r>
            <a:endParaRPr kumimoji="0"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908720"/>
            <a:ext cx="7931150" cy="5248275"/>
          </a:xfrm>
        </p:spPr>
        <p:txBody>
          <a:bodyPr/>
          <a:lstStyle/>
          <a:p>
            <a:r>
              <a:rPr lang="zh-CN" altLang="en-US" dirty="0" smtClean="0"/>
              <a:t>数据库的执行过程</a:t>
            </a:r>
            <a:endParaRPr lang="zh-CN" altLang="en-US" dirty="0"/>
          </a:p>
        </p:txBody>
      </p:sp>
      <p:sp>
        <p:nvSpPr>
          <p:cNvPr id="4" name="矩形 3"/>
          <p:cNvSpPr/>
          <p:nvPr/>
        </p:nvSpPr>
        <p:spPr>
          <a:xfrm>
            <a:off x="1043608" y="1628800"/>
            <a:ext cx="24482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r>
              <a:rPr lang="zh-CN" altLang="en-US" dirty="0" smtClean="0"/>
              <a:t>加载数据库驱动程序</a:t>
            </a:r>
            <a:endParaRPr lang="zh-CN" altLang="en-US" dirty="0"/>
          </a:p>
        </p:txBody>
      </p:sp>
      <p:sp>
        <p:nvSpPr>
          <p:cNvPr id="6" name="矩形 5"/>
          <p:cNvSpPr/>
          <p:nvPr/>
        </p:nvSpPr>
        <p:spPr>
          <a:xfrm>
            <a:off x="3923928" y="3429000"/>
            <a:ext cx="216024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r>
              <a:rPr lang="zh-CN" altLang="en-US" dirty="0" smtClean="0"/>
              <a:t>遍历结果集</a:t>
            </a:r>
            <a:endParaRPr lang="zh-CN" altLang="en-US" dirty="0"/>
          </a:p>
        </p:txBody>
      </p:sp>
      <p:sp>
        <p:nvSpPr>
          <p:cNvPr id="7" name="矩形 6"/>
          <p:cNvSpPr/>
          <p:nvPr/>
        </p:nvSpPr>
        <p:spPr>
          <a:xfrm>
            <a:off x="3923928" y="4797152"/>
            <a:ext cx="216024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r>
              <a:rPr lang="zh-CN" altLang="en-US" dirty="0" smtClean="0"/>
              <a:t>释放资源</a:t>
            </a:r>
            <a:endParaRPr lang="zh-CN" altLang="en-US" dirty="0"/>
          </a:p>
        </p:txBody>
      </p:sp>
      <p:sp>
        <p:nvSpPr>
          <p:cNvPr id="8" name="矩形 7"/>
          <p:cNvSpPr/>
          <p:nvPr/>
        </p:nvSpPr>
        <p:spPr>
          <a:xfrm>
            <a:off x="3923928" y="2132856"/>
            <a:ext cx="216024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r>
              <a:rPr lang="zh-CN" altLang="en-US" dirty="0" smtClean="0"/>
              <a:t>执行查询</a:t>
            </a:r>
            <a:r>
              <a:rPr lang="en-US" altLang="zh-CN" dirty="0" smtClean="0"/>
              <a:t>(R)</a:t>
            </a:r>
            <a:endParaRPr lang="zh-CN" altLang="en-US" dirty="0"/>
          </a:p>
        </p:txBody>
      </p:sp>
      <p:sp>
        <p:nvSpPr>
          <p:cNvPr id="9" name="矩形 8"/>
          <p:cNvSpPr/>
          <p:nvPr/>
        </p:nvSpPr>
        <p:spPr>
          <a:xfrm>
            <a:off x="1043608" y="2852936"/>
            <a:ext cx="24482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r>
              <a:rPr lang="zh-CN" altLang="en-US" dirty="0" smtClean="0"/>
              <a:t>建立数据库连接</a:t>
            </a:r>
            <a:endParaRPr lang="zh-CN" altLang="en-US" dirty="0"/>
          </a:p>
        </p:txBody>
      </p:sp>
      <p:sp>
        <p:nvSpPr>
          <p:cNvPr id="10" name="矩形 9"/>
          <p:cNvSpPr/>
          <p:nvPr/>
        </p:nvSpPr>
        <p:spPr>
          <a:xfrm>
            <a:off x="1043608" y="4005064"/>
            <a:ext cx="24482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r>
              <a:rPr lang="zh-CN" altLang="en-US" dirty="0" smtClean="0"/>
              <a:t>创建语句对象</a:t>
            </a:r>
            <a:endParaRPr lang="zh-CN" altLang="en-US" dirty="0"/>
          </a:p>
        </p:txBody>
      </p:sp>
      <p:sp>
        <p:nvSpPr>
          <p:cNvPr id="11" name="矩形 10"/>
          <p:cNvSpPr/>
          <p:nvPr/>
        </p:nvSpPr>
        <p:spPr>
          <a:xfrm>
            <a:off x="1043608" y="5157192"/>
            <a:ext cx="24482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r>
              <a:rPr lang="zh-CN" altLang="en-US" dirty="0" smtClean="0"/>
              <a:t>绑定参数</a:t>
            </a:r>
            <a:endParaRPr lang="zh-CN" altLang="en-US" dirty="0"/>
          </a:p>
        </p:txBody>
      </p:sp>
      <p:sp>
        <p:nvSpPr>
          <p:cNvPr id="12" name="矩形 11"/>
          <p:cNvSpPr/>
          <p:nvPr/>
        </p:nvSpPr>
        <p:spPr>
          <a:xfrm>
            <a:off x="6300192" y="2132856"/>
            <a:ext cx="237626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r>
              <a:rPr lang="zh-CN" altLang="en-US" dirty="0" smtClean="0"/>
              <a:t>执行修改</a:t>
            </a:r>
            <a:r>
              <a:rPr lang="en-US" altLang="zh-CN" dirty="0" smtClean="0"/>
              <a:t>(C</a:t>
            </a:r>
            <a:r>
              <a:rPr lang="zh-CN" altLang="en-US" dirty="0" smtClean="0"/>
              <a:t>、</a:t>
            </a:r>
            <a:r>
              <a:rPr lang="en-US" altLang="zh-CN" dirty="0" smtClean="0"/>
              <a:t>U</a:t>
            </a:r>
            <a:r>
              <a:rPr lang="zh-CN" altLang="en-US" dirty="0" smtClean="0"/>
              <a:t>、</a:t>
            </a:r>
            <a:r>
              <a:rPr lang="en-US" altLang="zh-CN" dirty="0" smtClean="0"/>
              <a:t>D</a:t>
            </a:r>
            <a:r>
              <a:rPr lang="zh-CN" altLang="en-US" dirty="0" smtClean="0"/>
              <a:t>）</a:t>
            </a:r>
            <a:endParaRPr lang="zh-CN" altLang="en-US" dirty="0"/>
          </a:p>
        </p:txBody>
      </p:sp>
      <p:cxnSp>
        <p:nvCxnSpPr>
          <p:cNvPr id="14" name="直接箭头连接符 13"/>
          <p:cNvCxnSpPr>
            <a:stCxn id="4" idx="2"/>
            <a:endCxn id="9" idx="0"/>
          </p:cNvCxnSpPr>
          <p:nvPr/>
        </p:nvCxnSpPr>
        <p:spPr>
          <a:xfrm>
            <a:off x="2267744" y="2348880"/>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076056" y="1844824"/>
            <a:ext cx="0" cy="3600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6" idx="0"/>
          </p:cNvCxnSpPr>
          <p:nvPr/>
        </p:nvCxnSpPr>
        <p:spPr>
          <a:xfrm>
            <a:off x="5004048" y="2852936"/>
            <a:ext cx="0"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267744" y="4725144"/>
            <a:ext cx="0" cy="432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2"/>
          </p:cNvCxnSpPr>
          <p:nvPr/>
        </p:nvCxnSpPr>
        <p:spPr>
          <a:xfrm>
            <a:off x="5004048" y="4149080"/>
            <a:ext cx="0" cy="6480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3"/>
          </p:cNvCxnSpPr>
          <p:nvPr/>
        </p:nvCxnSpPr>
        <p:spPr>
          <a:xfrm>
            <a:off x="3491880" y="5517232"/>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707904" y="1844824"/>
            <a:ext cx="0" cy="36724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707904" y="1844824"/>
            <a:ext cx="38164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004048" y="2132856"/>
            <a:ext cx="0" cy="2880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524328" y="1844824"/>
            <a:ext cx="0" cy="2880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2" idx="2"/>
          </p:cNvCxnSpPr>
          <p:nvPr/>
        </p:nvCxnSpPr>
        <p:spPr>
          <a:xfrm flipH="1">
            <a:off x="7452320" y="2852936"/>
            <a:ext cx="36004" cy="23042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7" idx="3"/>
          </p:cNvCxnSpPr>
          <p:nvPr/>
        </p:nvCxnSpPr>
        <p:spPr>
          <a:xfrm flipH="1">
            <a:off x="6084168" y="5157192"/>
            <a:ext cx="136815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267744" y="3501008"/>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9" name="标题 1"/>
          <p:cNvSpPr txBox="1"/>
          <p:nvPr/>
        </p:nvSpPr>
        <p:spPr>
          <a:xfrm>
            <a:off x="914400" y="188640"/>
            <a:ext cx="8229600" cy="11430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zh-CN" sz="3600" b="0" i="0" u="none" strike="noStrike" kern="1200" cap="none" spc="0" normalizeH="0" baseline="0" noProof="0" dirty="0" smtClean="0">
                <a:ln>
                  <a:noFill/>
                </a:ln>
                <a:solidFill>
                  <a:schemeClr val="bg1"/>
                </a:solidFill>
                <a:effectLst/>
                <a:uLnTx/>
                <a:uFillTx/>
                <a:latin typeface="+mj-lt"/>
                <a:ea typeface="+mj-ea"/>
                <a:cs typeface="+mj-cs"/>
              </a:rPr>
              <a:t>模板设计模式</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80728"/>
            <a:ext cx="7931150" cy="5248275"/>
          </a:xfrm>
        </p:spPr>
        <p:txBody>
          <a:bodyPr/>
          <a:lstStyle/>
          <a:p>
            <a:pPr>
              <a:buNone/>
            </a:pPr>
            <a:r>
              <a:rPr lang="zh-CN" altLang="en-US" dirty="0" smtClean="0"/>
              <a:t>       查询操作                               修改操作</a:t>
            </a:r>
            <a:endParaRPr lang="zh-CN" altLang="en-US" dirty="0"/>
          </a:p>
        </p:txBody>
      </p:sp>
      <p:pic>
        <p:nvPicPr>
          <p:cNvPr id="3073" name="Picture 1" descr="C:\Users\hc\AppData\Roaming\Tencent\Users\33102844\QQ\WinTemp\RichOle\5Z_S6)ZA_I0$F@R6NK7UAQO.png"/>
          <p:cNvPicPr>
            <a:picLocks noChangeAspect="1" noChangeArrowheads="1"/>
          </p:cNvPicPr>
          <p:nvPr/>
        </p:nvPicPr>
        <p:blipFill>
          <a:blip r:embed="rId2" cstate="print"/>
          <a:srcRect/>
          <a:stretch>
            <a:fillRect/>
          </a:stretch>
        </p:blipFill>
        <p:spPr bwMode="auto">
          <a:xfrm>
            <a:off x="283739" y="1556791"/>
            <a:ext cx="8608741" cy="4896545"/>
          </a:xfrm>
          <a:prstGeom prst="rect">
            <a:avLst/>
          </a:prstGeom>
          <a:noFill/>
        </p:spPr>
      </p:pic>
      <p:sp>
        <p:nvSpPr>
          <p:cNvPr id="5" name="标题 1"/>
          <p:cNvSpPr txBox="1">
            <a:spLocks noGrp="1"/>
          </p:cNvSpPr>
          <p:nvPr>
            <p:ph type="title"/>
          </p:nvPr>
        </p:nvSpPr>
        <p:spPr>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zh-CN" sz="3600" b="0" i="0" u="none" strike="noStrike" kern="1200" cap="none" spc="0" normalizeH="0" baseline="0" noProof="0" dirty="0" smtClean="0">
                <a:ln>
                  <a:noFill/>
                </a:ln>
                <a:solidFill>
                  <a:schemeClr val="bg1"/>
                </a:solidFill>
                <a:effectLst/>
                <a:uLnTx/>
                <a:uFillTx/>
                <a:latin typeface="+mj-lt"/>
                <a:ea typeface="+mj-ea"/>
                <a:cs typeface="+mj-cs"/>
              </a:rPr>
              <a:t>模板设计模式</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9" name="标题 303108"/>
          <p:cNvSpPr>
            <a:spLocks noGrp="1"/>
          </p:cNvSpPr>
          <p:nvPr>
            <p:ph type="ctrTitle" idx="4294967295"/>
          </p:nvPr>
        </p:nvSpPr>
        <p:spPr>
          <a:xfrm>
            <a:off x="179512" y="3645024"/>
            <a:ext cx="2160588" cy="792163"/>
          </a:xfrm>
          <a:prstGeom prst="rect">
            <a:avLst/>
          </a:prstGeom>
          <a:noFill/>
          <a:ln w="9525">
            <a:noFill/>
          </a:ln>
          <a:effectLst>
            <a:outerShdw dist="35921" dir="2699999" algn="ctr" rotWithShape="0">
              <a:schemeClr val="tx1"/>
            </a:outerShdw>
          </a:effectLst>
        </p:spPr>
        <p:txBody>
          <a:bodyPr/>
          <a:lstStyle>
            <a:lvl1pPr lvl="0" algn="ctr">
              <a:buClrTx/>
              <a:buSzTx/>
              <a:buFontTx/>
              <a:defRPr sz="4000">
                <a:solidFill>
                  <a:srgbClr val="FF9900"/>
                </a:solidFill>
                <a:ea typeface="Tahoma" panose="020B0604030504040204" pitchFamily="34" charset="0"/>
              </a:defRPr>
            </a:lvl1pPr>
          </a:lstStyle>
          <a:p>
            <a:pPr lvl="0" algn="l"/>
            <a:r>
              <a:rPr lang="zh-CN" altLang="en-US" sz="4400" b="1" dirty="0" smtClean="0">
                <a:solidFill>
                  <a:srgbClr val="FF9933"/>
                </a:solidFill>
                <a:latin typeface="黑体" panose="02010609060101010101" pitchFamily="2" charset="-122"/>
              </a:rPr>
              <a:t>接口</a:t>
            </a:r>
            <a:endParaRPr lang="zh-CN" altLang="en-US" sz="4400" b="1" dirty="0">
              <a:solidFill>
                <a:srgbClr val="FF9933"/>
              </a:solidFill>
              <a:latin typeface="黑体" panose="0201060906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60648"/>
            <a:ext cx="8229600" cy="1143000"/>
          </a:xfrm>
        </p:spPr>
        <p:txBody>
          <a:bodyPr/>
          <a:lstStyle/>
          <a:p>
            <a:r>
              <a:rPr lang="zh-CN" altLang="en-US" dirty="0" smtClean="0"/>
              <a:t>生活中的接口</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3074" name="Picture 2" descr="C:\Users\hc\Documents\Tencent Files\33102844\Image\Group2\_Z\Z8\_ZZ8366E9MYHYZU9LLFHTBM.jpg"/>
          <p:cNvPicPr>
            <a:picLocks noChangeAspect="1" noChangeArrowheads="1"/>
          </p:cNvPicPr>
          <p:nvPr/>
        </p:nvPicPr>
        <p:blipFill>
          <a:blip r:embed="rId2" cstate="print"/>
          <a:srcRect/>
          <a:stretch>
            <a:fillRect/>
          </a:stretch>
        </p:blipFill>
        <p:spPr bwMode="auto">
          <a:xfrm>
            <a:off x="1" y="908720"/>
            <a:ext cx="5714999" cy="3744416"/>
          </a:xfrm>
          <a:prstGeom prst="rect">
            <a:avLst/>
          </a:prstGeom>
          <a:noFill/>
        </p:spPr>
      </p:pic>
      <p:pic>
        <p:nvPicPr>
          <p:cNvPr id="3076" name="Picture 4" descr="C:\Users\hc\AppData\Roaming\Tencent\Users\33102844\QQ\WinTemp\RichOle\5058}4(W4MEKB2_Y4({6HYW.png"/>
          <p:cNvPicPr>
            <a:picLocks noChangeAspect="1" noChangeArrowheads="1"/>
          </p:cNvPicPr>
          <p:nvPr/>
        </p:nvPicPr>
        <p:blipFill>
          <a:blip r:embed="rId3" cstate="print"/>
          <a:srcRect/>
          <a:stretch>
            <a:fillRect/>
          </a:stretch>
        </p:blipFill>
        <p:spPr bwMode="auto">
          <a:xfrm>
            <a:off x="5715000" y="3212976"/>
            <a:ext cx="3429000" cy="286206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a:t>
            </a:r>
            <a:endParaRPr lang="zh-CN" altLang="en-US" dirty="0"/>
          </a:p>
        </p:txBody>
      </p:sp>
      <p:sp>
        <p:nvSpPr>
          <p:cNvPr id="3" name="内容占位符 2"/>
          <p:cNvSpPr>
            <a:spLocks noGrp="1"/>
          </p:cNvSpPr>
          <p:nvPr>
            <p:ph idx="1"/>
          </p:nvPr>
        </p:nvSpPr>
        <p:spPr>
          <a:xfrm>
            <a:off x="323528" y="1052736"/>
            <a:ext cx="8424936" cy="5248275"/>
          </a:xfrm>
        </p:spPr>
        <p:txBody>
          <a:bodyPr/>
          <a:lstStyle/>
          <a:p>
            <a:r>
              <a:rPr lang="zh-CN" altLang="en-US" dirty="0" smtClean="0"/>
              <a:t>一般情况下，类是用来实例化对象的。但在某些情况下，定义一些</a:t>
            </a:r>
            <a:r>
              <a:rPr lang="zh-CN" altLang="en-US" dirty="0" smtClean="0">
                <a:solidFill>
                  <a:srgbClr val="FF0000"/>
                </a:solidFill>
              </a:rPr>
              <a:t>从未实例化对象的类</a:t>
            </a:r>
            <a:r>
              <a:rPr lang="zh-CN" altLang="en-US" dirty="0" smtClean="0"/>
              <a:t>是有意义的。这样的类就是抽象类。</a:t>
            </a:r>
            <a:endParaRPr lang="en-US" altLang="zh-CN" dirty="0" smtClean="0"/>
          </a:p>
          <a:p>
            <a:r>
              <a:rPr lang="zh-CN" altLang="zh-CN" dirty="0" smtClean="0"/>
              <a:t>抽象类把多种事物（类）</a:t>
            </a:r>
            <a:r>
              <a:rPr lang="en-US" altLang="zh-CN" dirty="0" smtClean="0"/>
              <a:t>,</a:t>
            </a:r>
            <a:r>
              <a:rPr lang="zh-CN" altLang="zh-CN" dirty="0" smtClean="0"/>
              <a:t>也就是多个类的共性的内容抽取出来，可以只表示相同的相关功能，而不给出具体的实现。</a:t>
            </a:r>
            <a:endParaRPr lang="en-US" altLang="zh-CN" dirty="0" smtClean="0"/>
          </a:p>
          <a:p>
            <a:pPr lvl="1"/>
            <a:r>
              <a:rPr lang="zh-CN" altLang="en-US" dirty="0" smtClean="0"/>
              <a:t>如：三角形、矩形，圆形</a:t>
            </a:r>
            <a:r>
              <a:rPr lang="en-US" altLang="zh-CN" dirty="0" smtClean="0"/>
              <a:t>----〉</a:t>
            </a:r>
            <a:r>
              <a:rPr lang="zh-CN" altLang="en-US" dirty="0" smtClean="0"/>
              <a:t>图形</a:t>
            </a:r>
          </a:p>
          <a:p>
            <a:r>
              <a:rPr lang="zh-CN" altLang="en-US" dirty="0" smtClean="0">
                <a:solidFill>
                  <a:srgbClr val="FF0000"/>
                </a:solidFill>
              </a:rPr>
              <a:t>抽象类的目的</a:t>
            </a:r>
            <a:r>
              <a:rPr lang="zh-CN" altLang="en-US" dirty="0" smtClean="0"/>
              <a:t>是</a:t>
            </a:r>
            <a:r>
              <a:rPr lang="zh-CN" altLang="en-US" dirty="0" smtClean="0">
                <a:solidFill>
                  <a:srgbClr val="FF0000"/>
                </a:solidFill>
              </a:rPr>
              <a:t>提供一个合适的超类</a:t>
            </a:r>
            <a:r>
              <a:rPr lang="zh-CN" altLang="en-US" dirty="0" smtClean="0"/>
              <a:t>，以派生其他类。抽象类作为继承层次结构中的超类，又被称为</a:t>
            </a:r>
            <a:r>
              <a:rPr lang="zh-CN" altLang="en-US" dirty="0" smtClean="0">
                <a:solidFill>
                  <a:srgbClr val="FF0000"/>
                </a:solidFill>
              </a:rPr>
              <a:t>抽象超类</a:t>
            </a:r>
            <a:r>
              <a:rPr lang="zh-CN" altLang="en-US" dirty="0" smtClean="0"/>
              <a:t>。</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507288" cy="1143000"/>
          </a:xfrm>
        </p:spPr>
        <p:txBody>
          <a:bodyPr/>
          <a:lstStyle/>
          <a:p>
            <a:r>
              <a:rPr lang="zh-CN" altLang="en-US" dirty="0" smtClean="0"/>
              <a:t>接口</a:t>
            </a:r>
            <a:endParaRPr lang="zh-CN" altLang="en-US" dirty="0"/>
          </a:p>
        </p:txBody>
      </p:sp>
      <p:sp>
        <p:nvSpPr>
          <p:cNvPr id="3" name="内容占位符 2"/>
          <p:cNvSpPr>
            <a:spLocks noGrp="1"/>
          </p:cNvSpPr>
          <p:nvPr>
            <p:ph idx="1"/>
          </p:nvPr>
        </p:nvSpPr>
        <p:spPr>
          <a:xfrm>
            <a:off x="408620" y="1052736"/>
            <a:ext cx="8604448" cy="5248275"/>
          </a:xfrm>
        </p:spPr>
        <p:txBody>
          <a:bodyPr/>
          <a:lstStyle/>
          <a:p>
            <a:r>
              <a:rPr lang="zh-CN" altLang="zh-CN" dirty="0" smtClean="0"/>
              <a:t>接口的定义</a:t>
            </a:r>
            <a:r>
              <a:rPr lang="en-US" altLang="zh-CN" dirty="0" smtClean="0"/>
              <a:t>:Java</a:t>
            </a:r>
            <a:r>
              <a:rPr lang="zh-CN" altLang="zh-CN" dirty="0" smtClean="0"/>
              <a:t>使用关键字</a:t>
            </a:r>
            <a:r>
              <a:rPr lang="en-US" altLang="zh-CN" dirty="0" smtClean="0"/>
              <a:t>interface</a:t>
            </a:r>
            <a:r>
              <a:rPr lang="zh-CN" altLang="zh-CN" dirty="0" smtClean="0"/>
              <a:t>来定义一个接口。接口的定义和类的定义相似，分为接口的声明和接口体。</a:t>
            </a:r>
            <a:r>
              <a:rPr lang="zh-CN" altLang="en-US" dirty="0" smtClean="0"/>
              <a:t> </a:t>
            </a:r>
            <a:endParaRPr lang="en-US" altLang="zh-CN" dirty="0" smtClean="0"/>
          </a:p>
          <a:p>
            <a:pPr marL="342900" lvl="1" indent="-342900">
              <a:buSzTx/>
              <a:buBlip>
                <a:blip r:embed="rId3"/>
              </a:buBlip>
            </a:pPr>
            <a:r>
              <a:rPr lang="zh-CN" altLang="en-US" dirty="0" smtClean="0"/>
              <a:t>接口的声明</a:t>
            </a:r>
            <a:r>
              <a:rPr lang="zh-CN" altLang="zh-CN" dirty="0" smtClean="0"/>
              <a:t>格式：</a:t>
            </a:r>
            <a:r>
              <a:rPr lang="en-US" altLang="zh-CN" dirty="0" smtClean="0"/>
              <a:t>interface </a:t>
            </a:r>
            <a:r>
              <a:rPr lang="zh-CN" altLang="zh-CN" dirty="0" smtClean="0"/>
              <a:t>接口的名字 </a:t>
            </a:r>
          </a:p>
          <a:p>
            <a:pPr lvl="1"/>
            <a:r>
              <a:rPr lang="zh-CN" altLang="zh-CN" dirty="0" smtClean="0"/>
              <a:t>接</a:t>
            </a:r>
            <a:r>
              <a:rPr lang="zh-CN" altLang="zh-CN" smtClean="0"/>
              <a:t>口体接</a:t>
            </a:r>
            <a:r>
              <a:rPr lang="zh-CN" altLang="zh-CN" dirty="0" smtClean="0"/>
              <a:t>口体中包含常量定义和</a:t>
            </a:r>
            <a:r>
              <a:rPr lang="zh-CN" altLang="en-US" dirty="0" smtClean="0"/>
              <a:t>抽象</a:t>
            </a:r>
            <a:r>
              <a:rPr lang="zh-CN" altLang="zh-CN" dirty="0" smtClean="0"/>
              <a:t>方法定义两</a:t>
            </a:r>
            <a:r>
              <a:rPr lang="zh-CN" altLang="zh-CN" smtClean="0"/>
              <a:t>部分</a:t>
            </a:r>
            <a:r>
              <a:rPr lang="zh-CN" altLang="en-US" smtClean="0"/>
              <a:t>（</a:t>
            </a:r>
            <a:r>
              <a:rPr lang="en-US" altLang="zh-CN" smtClean="0"/>
              <a:t>1.8</a:t>
            </a:r>
            <a:r>
              <a:rPr lang="zh-CN" altLang="en-US" smtClean="0"/>
              <a:t>以前）</a:t>
            </a:r>
            <a:endParaRPr lang="en-US" altLang="zh-CN" dirty="0" smtClean="0"/>
          </a:p>
          <a:p>
            <a:pPr lvl="0"/>
            <a:r>
              <a:rPr lang="zh-CN" altLang="zh-CN" dirty="0" smtClean="0"/>
              <a:t>定义接口的一般格式如下：</a:t>
            </a:r>
            <a:endParaRPr lang="en-US" altLang="zh-CN" dirty="0" smtClean="0"/>
          </a:p>
          <a:p>
            <a:pPr lvl="0">
              <a:buNone/>
            </a:pPr>
            <a:r>
              <a:rPr lang="en-US" altLang="zh-CN" sz="2000" dirty="0" smtClean="0"/>
              <a:t>[public] interface </a:t>
            </a:r>
            <a:r>
              <a:rPr lang="zh-CN" altLang="zh-CN" sz="2000" dirty="0" smtClean="0"/>
              <a:t>接口名 </a:t>
            </a:r>
            <a:r>
              <a:rPr lang="en-US" altLang="zh-CN" sz="2000" dirty="0" smtClean="0"/>
              <a:t>[extends </a:t>
            </a:r>
            <a:r>
              <a:rPr lang="zh-CN" altLang="zh-CN" sz="2000" dirty="0" smtClean="0"/>
              <a:t>父接口名</a:t>
            </a:r>
            <a:r>
              <a:rPr lang="en-US" altLang="zh-CN" sz="2000" dirty="0" smtClean="0"/>
              <a:t>]    {</a:t>
            </a:r>
            <a:endParaRPr lang="zh-CN" altLang="zh-CN" sz="2000" dirty="0" smtClean="0"/>
          </a:p>
          <a:p>
            <a:pPr>
              <a:buNone/>
            </a:pPr>
            <a:r>
              <a:rPr lang="en-US" altLang="zh-CN" sz="2000" dirty="0" smtClean="0"/>
              <a:t> </a:t>
            </a:r>
            <a:r>
              <a:rPr lang="zh-CN" altLang="en-US" sz="2000" dirty="0" smtClean="0"/>
              <a:t>  </a:t>
            </a:r>
            <a:r>
              <a:rPr lang="en-US" altLang="zh-CN" sz="2000" dirty="0" smtClean="0"/>
              <a:t> [public] [static] [final] </a:t>
            </a:r>
            <a:r>
              <a:rPr lang="zh-CN" altLang="en-US" sz="2000" dirty="0" smtClean="0"/>
              <a:t>数据</a:t>
            </a:r>
            <a:r>
              <a:rPr lang="zh-CN" altLang="zh-CN" sz="2000" dirty="0" smtClean="0"/>
              <a:t>类型 常量名</a:t>
            </a:r>
            <a:r>
              <a:rPr lang="en-US" altLang="zh-CN" sz="2000" dirty="0" smtClean="0"/>
              <a:t>=</a:t>
            </a:r>
            <a:r>
              <a:rPr lang="zh-CN" altLang="zh-CN" sz="2000" dirty="0" smtClean="0"/>
              <a:t>常量值；</a:t>
            </a:r>
            <a:r>
              <a:rPr lang="en-US" altLang="zh-CN" sz="2000" dirty="0" smtClean="0"/>
              <a:t>    	     //</a:t>
            </a:r>
            <a:r>
              <a:rPr lang="zh-CN" altLang="zh-CN" sz="2000" dirty="0" smtClean="0"/>
              <a:t>常量声明</a:t>
            </a:r>
          </a:p>
          <a:p>
            <a:pPr>
              <a:buNone/>
            </a:pPr>
            <a:r>
              <a:rPr lang="zh-CN" altLang="en-US" sz="2000" dirty="0" smtClean="0"/>
              <a:t>    </a:t>
            </a:r>
            <a:r>
              <a:rPr lang="en-US" altLang="zh-CN" sz="2000" dirty="0" smtClean="0"/>
              <a:t>[public] [abstract] </a:t>
            </a:r>
            <a:r>
              <a:rPr lang="zh-CN" altLang="zh-CN" sz="2000" dirty="0" smtClean="0"/>
              <a:t>返回类型 方法名（参数列表）；</a:t>
            </a:r>
            <a:r>
              <a:rPr lang="en-US" altLang="zh-CN" sz="2000" dirty="0" smtClean="0"/>
              <a:t>        //</a:t>
            </a:r>
            <a:r>
              <a:rPr lang="zh-CN" altLang="zh-CN" sz="2000" dirty="0" smtClean="0"/>
              <a:t>抽象方法声明</a:t>
            </a:r>
            <a:endParaRPr lang="en-US" altLang="zh-CN" sz="2000" dirty="0" smtClean="0"/>
          </a:p>
          <a:p>
            <a:pPr>
              <a:buNone/>
            </a:pPr>
            <a:r>
              <a:rPr lang="en-US" altLang="zh-CN" sz="2000" dirty="0" smtClean="0"/>
              <a:t>}</a:t>
            </a:r>
            <a:endParaRPr lang="zh-CN" altLang="zh-CN" sz="20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接口定义注意事项</a:t>
            </a:r>
            <a:endParaRPr lang="zh-CN" altLang="en-US" dirty="0"/>
          </a:p>
        </p:txBody>
      </p:sp>
      <p:sp>
        <p:nvSpPr>
          <p:cNvPr id="3" name="内容占位符 2"/>
          <p:cNvSpPr>
            <a:spLocks noGrp="1"/>
          </p:cNvSpPr>
          <p:nvPr>
            <p:ph idx="1"/>
          </p:nvPr>
        </p:nvSpPr>
        <p:spPr>
          <a:xfrm>
            <a:off x="611560" y="1052736"/>
            <a:ext cx="8075240" cy="5471889"/>
          </a:xfrm>
        </p:spPr>
        <p:txBody>
          <a:bodyPr/>
          <a:lstStyle/>
          <a:p>
            <a:r>
              <a:rPr lang="zh-CN" altLang="zh-CN" dirty="0" smtClean="0">
                <a:solidFill>
                  <a:srgbClr val="FF0000"/>
                </a:solidFill>
              </a:rPr>
              <a:t>接口可以抽象出重要的行为标准，该行为标准用抽象方法来表示</a:t>
            </a:r>
            <a:r>
              <a:rPr lang="zh-CN" altLang="zh-CN" dirty="0" smtClean="0"/>
              <a:t>。</a:t>
            </a:r>
            <a:r>
              <a:rPr lang="en-US" altLang="zh-CN" dirty="0" smtClean="0"/>
              <a:t>Java8</a:t>
            </a:r>
            <a:r>
              <a:rPr lang="zh-CN" altLang="en-US" dirty="0" smtClean="0"/>
              <a:t>以前接口中只有常量和抽象方法</a:t>
            </a:r>
            <a:endParaRPr lang="en-US" altLang="zh-CN" dirty="0" smtClean="0"/>
          </a:p>
          <a:p>
            <a:pPr lvl="0"/>
            <a:r>
              <a:rPr lang="zh-CN" altLang="zh-CN" dirty="0" smtClean="0"/>
              <a:t>接口中的变量自动都是</a:t>
            </a:r>
            <a:r>
              <a:rPr lang="en-US" altLang="zh-CN" dirty="0" smtClean="0"/>
              <a:t>public</a:t>
            </a:r>
            <a:r>
              <a:rPr lang="zh-CN" altLang="zh-CN" dirty="0" smtClean="0"/>
              <a:t>、</a:t>
            </a:r>
            <a:r>
              <a:rPr lang="en-US" altLang="zh-CN" dirty="0" smtClean="0"/>
              <a:t>static</a:t>
            </a:r>
            <a:r>
              <a:rPr lang="zh-CN" altLang="zh-CN" dirty="0" smtClean="0"/>
              <a:t>，</a:t>
            </a:r>
            <a:r>
              <a:rPr lang="en-US" altLang="zh-CN" dirty="0" smtClean="0"/>
              <a:t>final</a:t>
            </a:r>
            <a:r>
              <a:rPr lang="zh-CN" altLang="zh-CN" dirty="0" smtClean="0"/>
              <a:t>，</a:t>
            </a:r>
            <a:r>
              <a:rPr lang="zh-CN" altLang="en-US" dirty="0" smtClean="0"/>
              <a:t>可以省略</a:t>
            </a:r>
            <a:r>
              <a:rPr lang="zh-CN" altLang="zh-CN" dirty="0" smtClean="0"/>
              <a:t> </a:t>
            </a:r>
          </a:p>
          <a:p>
            <a:pPr lvl="0"/>
            <a:r>
              <a:rPr lang="zh-CN" altLang="zh-CN" dirty="0" smtClean="0"/>
              <a:t>接口中的方法自动为</a:t>
            </a:r>
            <a:r>
              <a:rPr lang="en-US" altLang="zh-CN" dirty="0" smtClean="0"/>
              <a:t>public abstract,</a:t>
            </a:r>
            <a:r>
              <a:rPr lang="zh-CN" altLang="en-US" dirty="0" smtClean="0"/>
              <a:t>可以省略</a:t>
            </a:r>
            <a:r>
              <a:rPr lang="zh-CN" altLang="zh-CN" dirty="0" smtClean="0"/>
              <a:t>；</a:t>
            </a:r>
            <a:endParaRPr lang="en-US" altLang="zh-CN" dirty="0" smtClean="0"/>
          </a:p>
          <a:p>
            <a:pPr lvl="0"/>
            <a:r>
              <a:rPr lang="zh-CN" altLang="zh-CN" dirty="0" smtClean="0"/>
              <a:t>接口</a:t>
            </a:r>
            <a:r>
              <a:rPr lang="zh-CN" altLang="en-US" dirty="0" smtClean="0"/>
              <a:t>编译后</a:t>
            </a:r>
            <a:r>
              <a:rPr lang="zh-CN" altLang="zh-CN" dirty="0" smtClean="0"/>
              <a:t>也产生</a:t>
            </a:r>
            <a:r>
              <a:rPr lang="en-US" altLang="zh-CN" dirty="0" smtClean="0"/>
              <a:t>class</a:t>
            </a:r>
            <a:r>
              <a:rPr lang="zh-CN" altLang="zh-CN" dirty="0" smtClean="0"/>
              <a:t>文件。 </a:t>
            </a:r>
          </a:p>
          <a:p>
            <a:r>
              <a:rPr lang="zh-CN" altLang="zh-CN" dirty="0" smtClean="0"/>
              <a:t>接口中没有构造</a:t>
            </a:r>
            <a:r>
              <a:rPr lang="zh-CN" altLang="en-US" dirty="0" smtClean="0"/>
              <a:t>方法</a:t>
            </a:r>
            <a:r>
              <a:rPr lang="zh-CN" altLang="zh-CN" dirty="0" smtClean="0"/>
              <a:t>。 也就不能通过</a:t>
            </a:r>
            <a:r>
              <a:rPr lang="en-US" altLang="zh-CN" dirty="0" smtClean="0"/>
              <a:t>new</a:t>
            </a:r>
            <a:r>
              <a:rPr lang="zh-CN" altLang="zh-CN" dirty="0" smtClean="0"/>
              <a:t>构建接口的对象，只能像抽象类一样标示数据类型</a:t>
            </a:r>
          </a:p>
          <a:p>
            <a:pPr lvl="0"/>
            <a:r>
              <a:rPr lang="zh-CN" altLang="zh-CN" dirty="0" smtClean="0"/>
              <a:t>接口</a:t>
            </a:r>
            <a:r>
              <a:rPr lang="zh-CN" altLang="zh-CN" dirty="0" smtClean="0">
                <a:solidFill>
                  <a:srgbClr val="FF0000"/>
                </a:solidFill>
              </a:rPr>
              <a:t>也具有继</a:t>
            </a:r>
            <a:r>
              <a:rPr lang="zh-CN" altLang="zh-CN" smtClean="0">
                <a:solidFill>
                  <a:srgbClr val="FF0000"/>
                </a:solidFill>
              </a:rPr>
              <a:t>承性</a:t>
            </a:r>
            <a:r>
              <a:rPr lang="zh-CN" altLang="en-US" smtClean="0">
                <a:solidFill>
                  <a:srgbClr val="FF0000"/>
                </a:solidFill>
              </a:rPr>
              <a:t>，可以多继承，同时有多个父接口</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1830388" y="188640"/>
            <a:ext cx="7313612" cy="838200"/>
          </a:xfrm>
        </p:spPr>
        <p:txBody>
          <a:bodyPr/>
          <a:lstStyle/>
          <a:p>
            <a:r>
              <a:rPr kumimoji="1" lang="zh-CN" altLang="en-US" dirty="0"/>
              <a:t>实现接口</a:t>
            </a:r>
          </a:p>
        </p:txBody>
      </p:sp>
      <p:sp>
        <p:nvSpPr>
          <p:cNvPr id="295939" name="Rectangle 3"/>
          <p:cNvSpPr>
            <a:spLocks noGrp="1" noChangeArrowheads="1"/>
          </p:cNvSpPr>
          <p:nvPr>
            <p:ph type="body" idx="1"/>
          </p:nvPr>
        </p:nvSpPr>
        <p:spPr>
          <a:xfrm>
            <a:off x="0" y="1052736"/>
            <a:ext cx="8763000" cy="4525963"/>
          </a:xfrm>
        </p:spPr>
        <p:txBody>
          <a:bodyPr/>
          <a:lstStyle/>
          <a:p>
            <a:r>
              <a:rPr kumimoji="1" lang="zh-CN" altLang="en-US" dirty="0">
                <a:latin typeface="宋体" panose="02010600030101010101" pitchFamily="2" charset="-122"/>
              </a:rPr>
              <a:t>实现接口：接口中抽象的方法在某类中定义为具体方法。</a:t>
            </a:r>
          </a:p>
          <a:p>
            <a:r>
              <a:rPr lang="zh-CN" altLang="en-US" dirty="0" smtClean="0"/>
              <a:t>一个类通过使</a:t>
            </a:r>
            <a:r>
              <a:rPr lang="zh-CN" altLang="en-US" dirty="0" smtClean="0">
                <a:solidFill>
                  <a:srgbClr val="FF0000"/>
                </a:solidFill>
              </a:rPr>
              <a:t>用关键字</a:t>
            </a:r>
            <a:r>
              <a:rPr lang="en-US" altLang="zh-CN" dirty="0" smtClean="0">
                <a:solidFill>
                  <a:srgbClr val="FF0000"/>
                </a:solidFill>
              </a:rPr>
              <a:t>implements</a:t>
            </a:r>
            <a:r>
              <a:rPr lang="zh-CN" altLang="en-US" dirty="0" smtClean="0">
                <a:solidFill>
                  <a:srgbClr val="FF0000"/>
                </a:solidFill>
              </a:rPr>
              <a:t>声</a:t>
            </a:r>
            <a:r>
              <a:rPr lang="zh-CN" altLang="en-US" dirty="0" smtClean="0"/>
              <a:t>明自己</a:t>
            </a:r>
            <a:r>
              <a:rPr lang="zh-CN" altLang="en-US" dirty="0" smtClean="0">
                <a:solidFill>
                  <a:srgbClr val="FF0000"/>
                </a:solidFill>
              </a:rPr>
              <a:t>实现一个或多个</a:t>
            </a:r>
            <a:r>
              <a:rPr lang="zh-CN" altLang="en-US" dirty="0" smtClean="0"/>
              <a:t>接口。</a:t>
            </a:r>
            <a:endParaRPr lang="en-US" altLang="zh-CN" dirty="0" smtClean="0"/>
          </a:p>
          <a:p>
            <a:pPr>
              <a:buNone/>
            </a:pPr>
            <a:r>
              <a:rPr lang="zh-CN" altLang="en-US" dirty="0" smtClean="0"/>
              <a:t>如：</a:t>
            </a:r>
            <a:r>
              <a:rPr lang="en-US" altLang="zh-CN" dirty="0" smtClean="0">
                <a:solidFill>
                  <a:srgbClr val="0000FF"/>
                </a:solidFill>
              </a:rPr>
              <a:t>class A implements </a:t>
            </a:r>
            <a:r>
              <a:rPr lang="en-US" altLang="zh-CN" dirty="0" err="1" smtClean="0">
                <a:solidFill>
                  <a:srgbClr val="0000FF"/>
                </a:solidFill>
              </a:rPr>
              <a:t>Printable,Addable</a:t>
            </a:r>
            <a:r>
              <a:rPr lang="en-US" altLang="zh-CN" dirty="0" smtClean="0">
                <a:solidFill>
                  <a:srgbClr val="0000FF"/>
                </a:solidFill>
              </a:rPr>
              <a:t>{</a:t>
            </a:r>
          </a:p>
          <a:p>
            <a:pPr>
              <a:buNone/>
            </a:pPr>
            <a:r>
              <a:rPr lang="zh-CN" altLang="en-US" dirty="0" smtClean="0">
                <a:solidFill>
                  <a:srgbClr val="0000FF"/>
                </a:solidFill>
              </a:rPr>
              <a:t>       </a:t>
            </a:r>
            <a:r>
              <a:rPr lang="en-US" altLang="zh-CN" dirty="0" smtClean="0">
                <a:solidFill>
                  <a:srgbClr val="0000FF"/>
                </a:solidFill>
              </a:rPr>
              <a:t>//…….</a:t>
            </a:r>
          </a:p>
          <a:p>
            <a:pPr>
              <a:buNone/>
            </a:pPr>
            <a:r>
              <a:rPr lang="zh-CN" altLang="en-US" dirty="0" smtClean="0">
                <a:solidFill>
                  <a:srgbClr val="0000FF"/>
                </a:solidFill>
              </a:rPr>
              <a:t>       </a:t>
            </a:r>
            <a:r>
              <a:rPr lang="en-US" altLang="zh-CN" dirty="0" smtClean="0">
                <a:solidFill>
                  <a:srgbClr val="0000FF"/>
                </a:solidFill>
              </a:rPr>
              <a:t>} </a:t>
            </a:r>
            <a:endParaRPr kumimoji="1" lang="zh-CN" altLang="en-US" dirty="0">
              <a:latin typeface="宋体" panose="02010600030101010101" pitchFamily="2" charset="-122"/>
            </a:endParaRPr>
          </a:p>
          <a:p>
            <a:r>
              <a:rPr kumimoji="1" lang="zh-CN" altLang="en-US" dirty="0" smtClean="0">
                <a:latin typeface="宋体" panose="02010600030101010101" pitchFamily="2" charset="-122"/>
              </a:rPr>
              <a:t>如果实现接口</a:t>
            </a:r>
            <a:r>
              <a:rPr kumimoji="1" lang="zh-CN" altLang="en-US" dirty="0">
                <a:latin typeface="宋体" panose="02010600030101010101" pitchFamily="2" charset="-122"/>
              </a:rPr>
              <a:t>的类</a:t>
            </a:r>
            <a:r>
              <a:rPr kumimoji="1" lang="zh-CN" altLang="en-US" dirty="0" smtClean="0">
                <a:latin typeface="宋体" panose="02010600030101010101" pitchFamily="2" charset="-122"/>
              </a:rPr>
              <a:t>不是抽象</a:t>
            </a:r>
            <a:r>
              <a:rPr kumimoji="1" lang="zh-CN" altLang="en-US" dirty="0">
                <a:latin typeface="宋体" panose="02010600030101010101" pitchFamily="2" charset="-122"/>
              </a:rPr>
              <a:t>类</a:t>
            </a:r>
            <a:r>
              <a:rPr kumimoji="1" lang="zh-CN" altLang="en-US" dirty="0" smtClean="0">
                <a:latin typeface="宋体" panose="02010600030101010101" pitchFamily="2" charset="-122"/>
              </a:rPr>
              <a:t>，</a:t>
            </a:r>
            <a:r>
              <a:rPr lang="zh-CN" altLang="en-US" dirty="0" smtClean="0"/>
              <a:t>那么这个类必须实现该接口的所有方法。</a:t>
            </a:r>
          </a:p>
          <a:p>
            <a:pPr>
              <a:lnSpc>
                <a:spcPct val="90000"/>
              </a:lnSpc>
            </a:pPr>
            <a:r>
              <a:rPr lang="zh-CN" altLang="en-US" dirty="0" smtClean="0"/>
              <a:t>接口可以通过继承产生新的接口。</a:t>
            </a:r>
          </a:p>
          <a:p>
            <a:endParaRPr kumimoji="1" lang="zh-CN" altLang="en-US"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1143000"/>
          </a:xfrm>
        </p:spPr>
        <p:txBody>
          <a:bodyPr/>
          <a:lstStyle/>
          <a:p>
            <a:r>
              <a:rPr lang="zh-CN" altLang="en-US" dirty="0" smtClean="0"/>
              <a:t>接口举例</a:t>
            </a:r>
            <a:endParaRPr lang="zh-CN" altLang="en-US" dirty="0"/>
          </a:p>
        </p:txBody>
      </p:sp>
      <p:sp>
        <p:nvSpPr>
          <p:cNvPr id="3" name="内容占位符 2"/>
          <p:cNvSpPr>
            <a:spLocks noGrp="1"/>
          </p:cNvSpPr>
          <p:nvPr>
            <p:ph idx="1"/>
          </p:nvPr>
        </p:nvSpPr>
        <p:spPr>
          <a:xfrm>
            <a:off x="467544" y="1052736"/>
            <a:ext cx="7931150" cy="5248275"/>
          </a:xfrm>
        </p:spPr>
        <p:txBody>
          <a:bodyPr/>
          <a:lstStyle/>
          <a:p>
            <a:r>
              <a:rPr lang="zh-CN" altLang="en-US" dirty="0" smtClean="0"/>
              <a:t> 定义一个接口 </a:t>
            </a:r>
            <a:r>
              <a:rPr lang="en-US" altLang="zh-CN" dirty="0" smtClean="0"/>
              <a:t>Computable</a:t>
            </a:r>
          </a:p>
          <a:p>
            <a:endParaRPr lang="en-US" altLang="zh-CN" dirty="0" smtClean="0"/>
          </a:p>
          <a:p>
            <a:r>
              <a:rPr lang="zh-CN" altLang="en-US" dirty="0" smtClean="0"/>
              <a:t>定义接口的两个实现类</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a:p>
            <a:pPr>
              <a:buNone/>
            </a:pPr>
            <a:endParaRPr lang="en-US" altLang="zh-CN" dirty="0" smtClean="0"/>
          </a:p>
          <a:p>
            <a:endParaRPr lang="en-US" altLang="zh-CN" dirty="0" smtClean="0"/>
          </a:p>
          <a:p>
            <a:endParaRPr lang="zh-CN" altLang="en-US" dirty="0"/>
          </a:p>
        </p:txBody>
      </p:sp>
      <p:pic>
        <p:nvPicPr>
          <p:cNvPr id="29697" name="Picture 1" descr="C:\Users\hc\AppData\Roaming\Tencent\Users\33102844\QQ\WinTemp\RichOle\0}ZV]WQ`$QB[NI)AP~~LJ6V.png"/>
          <p:cNvPicPr>
            <a:picLocks noChangeAspect="1" noChangeArrowheads="1"/>
          </p:cNvPicPr>
          <p:nvPr/>
        </p:nvPicPr>
        <p:blipFill>
          <a:blip r:embed="rId2" cstate="print"/>
          <a:srcRect/>
          <a:stretch>
            <a:fillRect/>
          </a:stretch>
        </p:blipFill>
        <p:spPr bwMode="auto">
          <a:xfrm>
            <a:off x="4716016" y="1484784"/>
            <a:ext cx="2838450" cy="819150"/>
          </a:xfrm>
          <a:prstGeom prst="rect">
            <a:avLst/>
          </a:prstGeom>
          <a:noFill/>
          <a:ln>
            <a:solidFill>
              <a:srgbClr val="0000FF"/>
            </a:solidFill>
          </a:ln>
        </p:spPr>
      </p:pic>
      <p:pic>
        <p:nvPicPr>
          <p:cNvPr id="29698" name="Picture 2" descr="C:\Users\hc\AppData\Roaming\Tencent\Users\33102844\QQ\WinTemp\RichOle\BCRFE3R])Q~1{X`T0YXSXCC.png"/>
          <p:cNvPicPr>
            <a:picLocks noChangeAspect="1" noChangeArrowheads="1"/>
          </p:cNvPicPr>
          <p:nvPr/>
        </p:nvPicPr>
        <p:blipFill>
          <a:blip r:embed="rId3" cstate="print"/>
          <a:srcRect/>
          <a:stretch>
            <a:fillRect/>
          </a:stretch>
        </p:blipFill>
        <p:spPr bwMode="auto">
          <a:xfrm>
            <a:off x="179512" y="2636912"/>
            <a:ext cx="4162425" cy="2143125"/>
          </a:xfrm>
          <a:prstGeom prst="rect">
            <a:avLst/>
          </a:prstGeom>
          <a:noFill/>
          <a:ln>
            <a:solidFill>
              <a:srgbClr val="0000FF"/>
            </a:solidFill>
          </a:ln>
        </p:spPr>
      </p:pic>
      <p:pic>
        <p:nvPicPr>
          <p:cNvPr id="29699" name="Picture 3" descr="C:\Users\hc\AppData\Roaming\Tencent\Users\33102844\QQ\WinTemp\RichOle\L589W%__ATI84N{]9P[()8H.png"/>
          <p:cNvPicPr>
            <a:picLocks noChangeAspect="1" noChangeArrowheads="1"/>
          </p:cNvPicPr>
          <p:nvPr/>
        </p:nvPicPr>
        <p:blipFill>
          <a:blip r:embed="rId4" cstate="print"/>
          <a:srcRect/>
          <a:stretch>
            <a:fillRect/>
          </a:stretch>
        </p:blipFill>
        <p:spPr bwMode="auto">
          <a:xfrm>
            <a:off x="4572000" y="2780927"/>
            <a:ext cx="4176464" cy="1260819"/>
          </a:xfrm>
          <a:prstGeom prst="rect">
            <a:avLst/>
          </a:prstGeom>
          <a:noFill/>
          <a:ln>
            <a:solidFill>
              <a:srgbClr val="0000FF"/>
            </a:solidFill>
          </a:ln>
        </p:spPr>
      </p:pic>
      <p:pic>
        <p:nvPicPr>
          <p:cNvPr id="29700" name="Picture 4" descr="C:\Users\hc\AppData\Roaming\Tencent\Users\33102844\QQ\WinTemp\RichOle\AAD8Z(D8W8{E0X}WIRWEN97.png"/>
          <p:cNvPicPr>
            <a:picLocks noChangeAspect="1" noChangeArrowheads="1"/>
          </p:cNvPicPr>
          <p:nvPr/>
        </p:nvPicPr>
        <p:blipFill>
          <a:blip r:embed="rId5" cstate="print"/>
          <a:srcRect/>
          <a:stretch>
            <a:fillRect/>
          </a:stretch>
        </p:blipFill>
        <p:spPr bwMode="auto">
          <a:xfrm>
            <a:off x="1619672" y="4437112"/>
            <a:ext cx="7381234" cy="201622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descr="C:\Users\hc\AppData\Roaming\Tencent\Users\33102844\QQ\WinTemp\RichOle\Y]UI6R$N%_($$G[QM~)9CIY.png"/>
          <p:cNvPicPr>
            <a:picLocks noChangeAspect="1" noChangeArrowheads="1"/>
          </p:cNvPicPr>
          <p:nvPr/>
        </p:nvPicPr>
        <p:blipFill>
          <a:blip r:embed="rId2" cstate="print"/>
          <a:srcRect/>
          <a:stretch>
            <a:fillRect/>
          </a:stretch>
        </p:blipFill>
        <p:spPr bwMode="auto">
          <a:xfrm>
            <a:off x="827584" y="4941168"/>
            <a:ext cx="2088233" cy="864096"/>
          </a:xfrm>
          <a:prstGeom prst="rect">
            <a:avLst/>
          </a:prstGeom>
          <a:noFill/>
        </p:spPr>
      </p:pic>
      <p:sp>
        <p:nvSpPr>
          <p:cNvPr id="12290" name="Rectangle 2"/>
          <p:cNvSpPr>
            <a:spLocks noGrp="1" noChangeArrowheads="1"/>
          </p:cNvSpPr>
          <p:nvPr>
            <p:ph type="title"/>
          </p:nvPr>
        </p:nvSpPr>
        <p:spPr>
          <a:xfrm>
            <a:off x="2133600" y="332656"/>
            <a:ext cx="7010400" cy="563562"/>
          </a:xfrm>
        </p:spPr>
        <p:txBody>
          <a:bodyPr/>
          <a:lstStyle/>
          <a:p>
            <a:pPr eaLnBrk="1" hangingPunct="1"/>
            <a:r>
              <a:rPr lang="zh-CN" altLang="en-US" sz="2800" b="1" dirty="0" smtClean="0">
                <a:latin typeface="宋体" panose="02010600030101010101" pitchFamily="2" charset="-122"/>
              </a:rPr>
              <a:t>接口回调</a:t>
            </a:r>
          </a:p>
        </p:txBody>
      </p:sp>
      <p:sp>
        <p:nvSpPr>
          <p:cNvPr id="12291" name="Rectangle 3"/>
          <p:cNvSpPr>
            <a:spLocks noGrp="1" noChangeArrowheads="1"/>
          </p:cNvSpPr>
          <p:nvPr>
            <p:ph type="body" idx="1"/>
          </p:nvPr>
        </p:nvSpPr>
        <p:spPr>
          <a:xfrm>
            <a:off x="395536" y="980728"/>
            <a:ext cx="8352928" cy="5248275"/>
          </a:xfrm>
        </p:spPr>
        <p:txBody>
          <a:bodyPr/>
          <a:lstStyle/>
          <a:p>
            <a:pPr eaLnBrk="1" hangingPunct="1"/>
            <a:r>
              <a:rPr lang="zh-CN" altLang="en-US" sz="2400" b="1" dirty="0" smtClean="0">
                <a:solidFill>
                  <a:srgbClr val="0000FF"/>
                </a:solidFill>
              </a:rPr>
              <a:t>接口回调</a:t>
            </a:r>
            <a:r>
              <a:rPr lang="zh-CN" altLang="en-US" sz="2400" b="1" dirty="0" smtClean="0"/>
              <a:t>是指：可以把实现某一接口的类创建的对象的引用赋给该接口声明的接口变量中，那么该接口变量就可以调用被类重写的接口方法。实际上，当接口变量调用被类重写的接口方法时，就是通知相应的对象调用这个方法。</a:t>
            </a:r>
            <a:endParaRPr lang="zh-CN" altLang="en-US" sz="2400" dirty="0" smtClean="0"/>
          </a:p>
        </p:txBody>
      </p:sp>
      <p:sp>
        <p:nvSpPr>
          <p:cNvPr id="402436" name="Text Box 4"/>
          <p:cNvSpPr txBox="1">
            <a:spLocks noChangeArrowheads="1"/>
          </p:cNvSpPr>
          <p:nvPr/>
        </p:nvSpPr>
        <p:spPr bwMode="auto">
          <a:xfrm>
            <a:off x="971600" y="2780928"/>
            <a:ext cx="6840537" cy="1660525"/>
          </a:xfrm>
          <a:prstGeom prst="rect">
            <a:avLst/>
          </a:prstGeom>
          <a:noFill/>
          <a:ln w="9525">
            <a:noFill/>
            <a:miter lim="800000"/>
          </a:ln>
        </p:spPr>
        <p:txBody>
          <a:bodyPr>
            <a:spAutoFit/>
          </a:bodyPr>
          <a:lstStyle/>
          <a:p>
            <a:pPr algn="just">
              <a:lnSpc>
                <a:spcPct val="120000"/>
              </a:lnSpc>
              <a:spcBef>
                <a:spcPct val="10000"/>
              </a:spcBef>
            </a:pPr>
            <a:r>
              <a:rPr lang="zh-CN" altLang="en-US" sz="2000" dirty="0">
                <a:solidFill>
                  <a:srgbClr val="0000FF"/>
                </a:solidFill>
              </a:rPr>
              <a:t>分析：</a:t>
            </a:r>
          </a:p>
          <a:p>
            <a:pPr algn="just">
              <a:lnSpc>
                <a:spcPct val="120000"/>
              </a:lnSpc>
              <a:spcBef>
                <a:spcPct val="10000"/>
              </a:spcBef>
            </a:pPr>
            <a:r>
              <a:rPr lang="en-US" altLang="zh-CN" sz="2000" dirty="0">
                <a:solidFill>
                  <a:srgbClr val="0000FF"/>
                </a:solidFill>
              </a:rPr>
              <a:t>Com </a:t>
            </a:r>
            <a:r>
              <a:rPr lang="en-US" altLang="zh-CN" sz="2000" dirty="0" err="1">
                <a:solidFill>
                  <a:srgbClr val="0000FF"/>
                </a:solidFill>
              </a:rPr>
              <a:t>com</a:t>
            </a:r>
            <a:r>
              <a:rPr lang="en-US" altLang="zh-CN" sz="2000" dirty="0">
                <a:solidFill>
                  <a:srgbClr val="0000FF"/>
                </a:solidFill>
              </a:rPr>
              <a:t>;//</a:t>
            </a:r>
            <a:r>
              <a:rPr lang="zh-CN" altLang="en-US" sz="2000" dirty="0">
                <a:solidFill>
                  <a:srgbClr val="0000FF"/>
                </a:solidFill>
              </a:rPr>
              <a:t>声明接口对象</a:t>
            </a:r>
          </a:p>
          <a:p>
            <a:pPr algn="just">
              <a:lnSpc>
                <a:spcPct val="120000"/>
              </a:lnSpc>
              <a:spcBef>
                <a:spcPct val="10000"/>
              </a:spcBef>
            </a:pPr>
            <a:r>
              <a:rPr lang="en-US" altLang="zh-CN" sz="2000" dirty="0" err="1">
                <a:solidFill>
                  <a:srgbClr val="0000FF"/>
                </a:solidFill>
              </a:rPr>
              <a:t>ImpleCom</a:t>
            </a:r>
            <a:r>
              <a:rPr lang="en-US" altLang="zh-CN" sz="2000" dirty="0">
                <a:solidFill>
                  <a:srgbClr val="0000FF"/>
                </a:solidFill>
              </a:rPr>
              <a:t> </a:t>
            </a:r>
            <a:r>
              <a:rPr lang="en-US" altLang="zh-CN" sz="2000" dirty="0" err="1">
                <a:solidFill>
                  <a:srgbClr val="0000FF"/>
                </a:solidFill>
              </a:rPr>
              <a:t>obj</a:t>
            </a:r>
            <a:r>
              <a:rPr lang="en-US" altLang="zh-CN" sz="2000" dirty="0">
                <a:solidFill>
                  <a:srgbClr val="0000FF"/>
                </a:solidFill>
              </a:rPr>
              <a:t>= new </a:t>
            </a:r>
            <a:r>
              <a:rPr lang="en-US" altLang="zh-CN" sz="2000" dirty="0" err="1">
                <a:solidFill>
                  <a:srgbClr val="0000FF"/>
                </a:solidFill>
              </a:rPr>
              <a:t>ImpleCom</a:t>
            </a:r>
            <a:r>
              <a:rPr lang="en-US" altLang="zh-CN" sz="2000" dirty="0">
                <a:solidFill>
                  <a:srgbClr val="0000FF"/>
                </a:solidFill>
              </a:rPr>
              <a:t>();//</a:t>
            </a:r>
            <a:r>
              <a:rPr lang="zh-CN" altLang="en-US" sz="2000" dirty="0">
                <a:solidFill>
                  <a:srgbClr val="0000FF"/>
                </a:solidFill>
              </a:rPr>
              <a:t>实现接口子类对象 </a:t>
            </a:r>
          </a:p>
          <a:p>
            <a:pPr algn="just">
              <a:lnSpc>
                <a:spcPct val="120000"/>
              </a:lnSpc>
              <a:spcBef>
                <a:spcPct val="10000"/>
              </a:spcBef>
            </a:pPr>
            <a:r>
              <a:rPr lang="en-US" altLang="zh-CN" sz="2000" dirty="0">
                <a:solidFill>
                  <a:srgbClr val="0000FF"/>
                </a:solidFill>
              </a:rPr>
              <a:t>com = </a:t>
            </a:r>
            <a:r>
              <a:rPr lang="en-US" altLang="zh-CN" sz="2000" dirty="0" err="1">
                <a:solidFill>
                  <a:srgbClr val="0000FF"/>
                </a:solidFill>
              </a:rPr>
              <a:t>obj</a:t>
            </a:r>
            <a:r>
              <a:rPr lang="en-US" altLang="zh-CN" sz="2000" dirty="0">
                <a:solidFill>
                  <a:srgbClr val="0000FF"/>
                </a:solidFill>
              </a:rPr>
              <a:t>; </a:t>
            </a:r>
          </a:p>
        </p:txBody>
      </p:sp>
      <p:grpSp>
        <p:nvGrpSpPr>
          <p:cNvPr id="3" name="Group 12"/>
          <p:cNvGrpSpPr/>
          <p:nvPr/>
        </p:nvGrpSpPr>
        <p:grpSpPr bwMode="auto">
          <a:xfrm>
            <a:off x="1692275" y="4905375"/>
            <a:ext cx="3600450" cy="755650"/>
            <a:chOff x="1066" y="3090"/>
            <a:chExt cx="2268" cy="476"/>
          </a:xfrm>
        </p:grpSpPr>
        <p:sp>
          <p:nvSpPr>
            <p:cNvPr id="12296" name="Rectangle 10"/>
            <p:cNvSpPr>
              <a:spLocks noChangeArrowheads="1"/>
            </p:cNvSpPr>
            <p:nvPr/>
          </p:nvSpPr>
          <p:spPr bwMode="auto">
            <a:xfrm>
              <a:off x="1066" y="3249"/>
              <a:ext cx="726" cy="317"/>
            </a:xfrm>
            <a:prstGeom prst="rect">
              <a:avLst/>
            </a:prstGeom>
            <a:solidFill>
              <a:schemeClr val="bg1"/>
            </a:solidFill>
            <a:ln w="9525">
              <a:solidFill>
                <a:schemeClr val="bg1"/>
              </a:solidFill>
              <a:miter lim="800000"/>
            </a:ln>
          </p:spPr>
          <p:txBody>
            <a:bodyPr wrap="none" anchor="ctr"/>
            <a:lstStyle/>
            <a:p>
              <a:pPr algn="ctr"/>
              <a:r>
                <a:rPr lang="en-US" altLang="zh-CN" sz="2000" dirty="0">
                  <a:solidFill>
                    <a:srgbClr val="A50021"/>
                  </a:solidFill>
                </a:rPr>
                <a:t>Ox12ab9</a:t>
              </a:r>
            </a:p>
          </p:txBody>
        </p:sp>
        <p:sp>
          <p:nvSpPr>
            <p:cNvPr id="12297" name="Freeform 11"/>
            <p:cNvSpPr/>
            <p:nvPr/>
          </p:nvSpPr>
          <p:spPr bwMode="auto">
            <a:xfrm>
              <a:off x="1610" y="3090"/>
              <a:ext cx="1724" cy="340"/>
            </a:xfrm>
            <a:custGeom>
              <a:avLst/>
              <a:gdLst>
                <a:gd name="T0" fmla="*/ 1724 w 1724"/>
                <a:gd name="T1" fmla="*/ 340 h 340"/>
                <a:gd name="T2" fmla="*/ 907 w 1724"/>
                <a:gd name="T3" fmla="*/ 23 h 340"/>
                <a:gd name="T4" fmla="*/ 0 w 1724"/>
                <a:gd name="T5" fmla="*/ 204 h 340"/>
                <a:gd name="T6" fmla="*/ 0 60000 65536"/>
                <a:gd name="T7" fmla="*/ 0 60000 65536"/>
                <a:gd name="T8" fmla="*/ 0 60000 65536"/>
                <a:gd name="T9" fmla="*/ 0 w 1724"/>
                <a:gd name="T10" fmla="*/ 0 h 340"/>
                <a:gd name="T11" fmla="*/ 1724 w 1724"/>
                <a:gd name="T12" fmla="*/ 340 h 340"/>
              </a:gdLst>
              <a:ahLst/>
              <a:cxnLst>
                <a:cxn ang="T6">
                  <a:pos x="T0" y="T1"/>
                </a:cxn>
                <a:cxn ang="T7">
                  <a:pos x="T2" y="T3"/>
                </a:cxn>
                <a:cxn ang="T8">
                  <a:pos x="T4" y="T5"/>
                </a:cxn>
              </a:cxnLst>
              <a:rect l="T9" t="T10" r="T11" b="T12"/>
              <a:pathLst>
                <a:path w="1724" h="340">
                  <a:moveTo>
                    <a:pt x="1724" y="340"/>
                  </a:moveTo>
                  <a:cubicBezTo>
                    <a:pt x="1459" y="193"/>
                    <a:pt x="1194" y="46"/>
                    <a:pt x="907" y="23"/>
                  </a:cubicBezTo>
                  <a:cubicBezTo>
                    <a:pt x="620" y="0"/>
                    <a:pt x="310" y="102"/>
                    <a:pt x="0" y="204"/>
                  </a:cubicBezTo>
                </a:path>
              </a:pathLst>
            </a:custGeom>
            <a:noFill/>
            <a:ln w="25400">
              <a:solidFill>
                <a:srgbClr val="800000"/>
              </a:solidFill>
              <a:prstDash val="dashDot"/>
              <a:round/>
              <a:tailEnd type="stealth" w="med" len="med"/>
            </a:ln>
          </p:spPr>
          <p:txBody>
            <a:bodyPr/>
            <a:lstStyle/>
            <a:p>
              <a:endParaRPr lang="zh-CN" altLang="en-US"/>
            </a:p>
          </p:txBody>
        </p:sp>
      </p:grpSp>
      <p:pic>
        <p:nvPicPr>
          <p:cNvPr id="81922" name="Picture 2" descr="C:\Users\hc\AppData\Roaming\Tencent\Users\33102844\QQ\WinTemp\RichOle\)TB6X25UON0IBFEQ47A{]E7.png"/>
          <p:cNvPicPr>
            <a:picLocks noChangeAspect="1" noChangeArrowheads="1"/>
          </p:cNvPicPr>
          <p:nvPr/>
        </p:nvPicPr>
        <p:blipFill>
          <a:blip r:embed="rId3" cstate="print"/>
          <a:srcRect/>
          <a:stretch>
            <a:fillRect/>
          </a:stretch>
        </p:blipFill>
        <p:spPr bwMode="auto">
          <a:xfrm>
            <a:off x="4836042" y="4509120"/>
            <a:ext cx="4307958" cy="14154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22"/>
                                        </p:tgtEl>
                                        <p:attrNameLst>
                                          <p:attrName>style.visibility</p:attrName>
                                        </p:attrNameLst>
                                      </p:cBhvr>
                                      <p:to>
                                        <p:strVal val="visible"/>
                                      </p:to>
                                    </p:set>
                                    <p:anim calcmode="lin" valueType="num">
                                      <p:cBhvr additive="base">
                                        <p:cTn id="13" dur="500" fill="hold"/>
                                        <p:tgtEl>
                                          <p:spTgt spid="81922"/>
                                        </p:tgtEl>
                                        <p:attrNameLst>
                                          <p:attrName>ppt_x</p:attrName>
                                        </p:attrNameLst>
                                      </p:cBhvr>
                                      <p:tavLst>
                                        <p:tav tm="0">
                                          <p:val>
                                            <p:strVal val="#ppt_x"/>
                                          </p:val>
                                        </p:tav>
                                        <p:tav tm="100000">
                                          <p:val>
                                            <p:strVal val="#ppt_x"/>
                                          </p:val>
                                        </p:tav>
                                      </p:tavLst>
                                    </p:anim>
                                    <p:anim calcmode="lin" valueType="num">
                                      <p:cBhvr additive="base">
                                        <p:cTn id="14" dur="500" fill="hold"/>
                                        <p:tgtEl>
                                          <p:spTgt spid="819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02436"/>
                                        </p:tgtEl>
                                        <p:attrNameLst>
                                          <p:attrName>style.visibility</p:attrName>
                                        </p:attrNameLst>
                                      </p:cBhvr>
                                      <p:to>
                                        <p:strVal val="visible"/>
                                      </p:to>
                                    </p:set>
                                    <p:anim calcmode="lin" valueType="num">
                                      <p:cBhvr additive="base">
                                        <p:cTn id="17" dur="500" fill="hold"/>
                                        <p:tgtEl>
                                          <p:spTgt spid="402436"/>
                                        </p:tgtEl>
                                        <p:attrNameLst>
                                          <p:attrName>ppt_x</p:attrName>
                                        </p:attrNameLst>
                                      </p:cBhvr>
                                      <p:tavLst>
                                        <p:tav tm="0">
                                          <p:val>
                                            <p:strVal val="#ppt_x"/>
                                          </p:val>
                                        </p:tav>
                                        <p:tav tm="100000">
                                          <p:val>
                                            <p:strVal val="#ppt_x"/>
                                          </p:val>
                                        </p:tav>
                                      </p:tavLst>
                                    </p:anim>
                                    <p:anim calcmode="lin" valueType="num">
                                      <p:cBhvr additive="base">
                                        <p:cTn id="18" dur="500" fill="hold"/>
                                        <p:tgtEl>
                                          <p:spTgt spid="4024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1921"/>
                                        </p:tgtEl>
                                        <p:attrNameLst>
                                          <p:attrName>style.visibility</p:attrName>
                                        </p:attrNameLst>
                                      </p:cBhvr>
                                      <p:to>
                                        <p:strVal val="visible"/>
                                      </p:to>
                                    </p:set>
                                    <p:anim calcmode="lin" valueType="num">
                                      <p:cBhvr additive="base">
                                        <p:cTn id="21" dur="500" fill="hold"/>
                                        <p:tgtEl>
                                          <p:spTgt spid="81921"/>
                                        </p:tgtEl>
                                        <p:attrNameLst>
                                          <p:attrName>ppt_x</p:attrName>
                                        </p:attrNameLst>
                                      </p:cBhvr>
                                      <p:tavLst>
                                        <p:tav tm="0">
                                          <p:val>
                                            <p:strVal val="#ppt_x"/>
                                          </p:val>
                                        </p:tav>
                                        <p:tav tm="100000">
                                          <p:val>
                                            <p:strVal val="#ppt_x"/>
                                          </p:val>
                                        </p:tav>
                                      </p:tavLst>
                                    </p:anim>
                                    <p:anim calcmode="lin" valueType="num">
                                      <p:cBhvr additive="base">
                                        <p:cTn id="22" dur="500" fill="hold"/>
                                        <p:tgtEl>
                                          <p:spTgt spid="819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4024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1143000"/>
          </a:xfrm>
        </p:spPr>
        <p:txBody>
          <a:bodyPr/>
          <a:lstStyle/>
          <a:p>
            <a:r>
              <a:rPr lang="zh-CN" altLang="en-US" dirty="0" smtClean="0"/>
              <a:t>接口与多态</a:t>
            </a:r>
            <a:endParaRPr lang="zh-CN" altLang="en-US" dirty="0"/>
          </a:p>
        </p:txBody>
      </p:sp>
      <p:sp>
        <p:nvSpPr>
          <p:cNvPr id="3" name="内容占位符 2"/>
          <p:cNvSpPr>
            <a:spLocks noGrp="1"/>
          </p:cNvSpPr>
          <p:nvPr>
            <p:ph idx="1"/>
          </p:nvPr>
        </p:nvSpPr>
        <p:spPr>
          <a:xfrm>
            <a:off x="0" y="836712"/>
            <a:ext cx="8352928" cy="5248275"/>
          </a:xfrm>
        </p:spPr>
        <p:txBody>
          <a:bodyPr/>
          <a:lstStyle/>
          <a:p>
            <a:r>
              <a:rPr lang="zh-CN" altLang="zh-CN" dirty="0" smtClean="0"/>
              <a:t>接口的思想在于它可以要求</a:t>
            </a:r>
            <a:r>
              <a:rPr lang="zh-CN" altLang="zh-CN" dirty="0" smtClean="0">
                <a:solidFill>
                  <a:srgbClr val="FF0000"/>
                </a:solidFill>
              </a:rPr>
              <a:t>某些类有相同名称的方法</a:t>
            </a:r>
            <a:r>
              <a:rPr lang="zh-CN" altLang="zh-CN" dirty="0" smtClean="0"/>
              <a:t>，但方法的具体内容（方法体的内容）可以不同，即</a:t>
            </a:r>
            <a:r>
              <a:rPr lang="zh-CN" altLang="zh-CN" dirty="0" smtClean="0">
                <a:solidFill>
                  <a:srgbClr val="FF0000"/>
                </a:solidFill>
              </a:rPr>
              <a:t>要求这些类实现接口</a:t>
            </a:r>
            <a:r>
              <a:rPr lang="zh-CN" altLang="zh-CN" dirty="0" smtClean="0"/>
              <a:t>，以保证这些类一定有接口中所声明的方法（即所谓的方法绑定）。</a:t>
            </a:r>
            <a:endParaRPr lang="zh-CN" altLang="en-US" dirty="0" smtClean="0"/>
          </a:p>
          <a:p>
            <a:r>
              <a:rPr lang="zh-CN" altLang="zh-CN" dirty="0" smtClean="0"/>
              <a:t>理解的关键点是：</a:t>
            </a:r>
          </a:p>
          <a:p>
            <a:pPr lvl="1"/>
            <a:r>
              <a:rPr lang="zh-CN" altLang="zh-CN" dirty="0" smtClean="0"/>
              <a:t>接口可以抽象出重要的</a:t>
            </a:r>
            <a:r>
              <a:rPr lang="zh-CN" altLang="zh-CN" dirty="0" smtClean="0">
                <a:solidFill>
                  <a:srgbClr val="FF0000"/>
                </a:solidFill>
              </a:rPr>
              <a:t>行为标准</a:t>
            </a:r>
            <a:r>
              <a:rPr lang="zh-CN" altLang="zh-CN" dirty="0" smtClean="0"/>
              <a:t>，该行为标准用抽象方法来表示。表明这些方法的重要性</a:t>
            </a:r>
            <a:r>
              <a:rPr lang="zh-CN" altLang="en-US" dirty="0" smtClean="0"/>
              <a:t>。</a:t>
            </a:r>
            <a:endParaRPr lang="zh-CN" altLang="zh-CN" dirty="0" smtClean="0"/>
          </a:p>
          <a:p>
            <a:pPr lvl="1"/>
            <a:r>
              <a:rPr lang="zh-CN" altLang="zh-CN" dirty="0" smtClean="0"/>
              <a:t>可以把实现接口的类的对象的引用赋值给接口变量，</a:t>
            </a:r>
            <a:r>
              <a:rPr lang="zh-CN" altLang="zh-CN" dirty="0" smtClean="0">
                <a:solidFill>
                  <a:srgbClr val="FF0000"/>
                </a:solidFill>
              </a:rPr>
              <a:t>该接口变量可以调用被该类实现的接口方法</a:t>
            </a:r>
            <a:r>
              <a:rPr lang="zh-CN" altLang="zh-CN" dirty="0" smtClean="0"/>
              <a:t>，即体现该类根据接口里的行为标准给出的具体行为。</a:t>
            </a:r>
            <a:endParaRPr lang="en-US" altLang="zh-CN" dirty="0" smtClean="0"/>
          </a:p>
          <a:p>
            <a:pPr lvl="1"/>
            <a:r>
              <a:rPr lang="zh-CN" altLang="en-US" dirty="0" smtClean="0">
                <a:solidFill>
                  <a:srgbClr val="FF0000"/>
                </a:solidFill>
              </a:rPr>
              <a:t>使用接口进行程序设计的核心思想是使用接口回调，即接口变量存放实现该接口的类的对象的引用，从而接口变量就可以回调类实现的接口方法。</a:t>
            </a:r>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例子</a:t>
            </a:r>
          </a:p>
        </p:txBody>
      </p:sp>
      <p:pic>
        <p:nvPicPr>
          <p:cNvPr id="8" name="Picture 1" descr="C:\Users\hc\AppData\Roaming\Tencent\Users\33102844\QQ\WinTemp\RichOle\`3975)NSPS9VICE1{0H`YMP.png"/>
          <p:cNvPicPr>
            <a:picLocks noChangeAspect="1" noChangeArrowheads="1"/>
          </p:cNvPicPr>
          <p:nvPr/>
        </p:nvPicPr>
        <p:blipFill>
          <a:blip r:embed="rId2" cstate="print"/>
          <a:srcRect/>
          <a:stretch>
            <a:fillRect/>
          </a:stretch>
        </p:blipFill>
        <p:spPr bwMode="auto">
          <a:xfrm>
            <a:off x="251520" y="908720"/>
            <a:ext cx="2858785" cy="1296144"/>
          </a:xfrm>
          <a:prstGeom prst="rect">
            <a:avLst/>
          </a:prstGeom>
          <a:noFill/>
          <a:ln>
            <a:solidFill>
              <a:srgbClr val="0000FF"/>
            </a:solidFill>
          </a:ln>
        </p:spPr>
      </p:pic>
      <p:pic>
        <p:nvPicPr>
          <p:cNvPr id="9" name="Picture 2" descr="C:\Users\hc\AppData\Roaming\Tencent\Users\33102844\QQ\WinTemp\RichOle\(98M6~819E%$2`XR%9[V%V0.png"/>
          <p:cNvPicPr>
            <a:picLocks noChangeAspect="1" noChangeArrowheads="1"/>
          </p:cNvPicPr>
          <p:nvPr/>
        </p:nvPicPr>
        <p:blipFill>
          <a:blip r:embed="rId3" cstate="print"/>
          <a:srcRect/>
          <a:stretch>
            <a:fillRect/>
          </a:stretch>
        </p:blipFill>
        <p:spPr bwMode="auto">
          <a:xfrm>
            <a:off x="0" y="2276872"/>
            <a:ext cx="4067944" cy="2160240"/>
          </a:xfrm>
          <a:prstGeom prst="rect">
            <a:avLst/>
          </a:prstGeom>
          <a:noFill/>
          <a:ln>
            <a:solidFill>
              <a:srgbClr val="0000FF"/>
            </a:solidFill>
          </a:ln>
        </p:spPr>
      </p:pic>
      <p:pic>
        <p:nvPicPr>
          <p:cNvPr id="10" name="Picture 5" descr="C:\Users\hc\AppData\Roaming\Tencent\Users\33102844\QQ\WinTemp\RichOle\D_`[L7BW9PQNLSF1W_{C2O6.png"/>
          <p:cNvPicPr>
            <a:picLocks noChangeAspect="1" noChangeArrowheads="1"/>
          </p:cNvPicPr>
          <p:nvPr/>
        </p:nvPicPr>
        <p:blipFill>
          <a:blip r:embed="rId4" cstate="print"/>
          <a:srcRect/>
          <a:stretch>
            <a:fillRect/>
          </a:stretch>
        </p:blipFill>
        <p:spPr bwMode="auto">
          <a:xfrm>
            <a:off x="4139952" y="1340768"/>
            <a:ext cx="5004048" cy="2544844"/>
          </a:xfrm>
          <a:prstGeom prst="rect">
            <a:avLst/>
          </a:prstGeom>
          <a:noFill/>
          <a:ln>
            <a:solidFill>
              <a:srgbClr val="0000FF"/>
            </a:solidFill>
          </a:ln>
        </p:spPr>
      </p:pic>
      <p:pic>
        <p:nvPicPr>
          <p:cNvPr id="12" name="Picture 6" descr="C:\Users\hc\AppData\Roaming\Tencent\Users\33102844\QQ\WinTemp\RichOle\}$N3GY(PB42]7P2V`[01_WP.png"/>
          <p:cNvPicPr>
            <a:picLocks noChangeAspect="1" noChangeArrowheads="1"/>
          </p:cNvPicPr>
          <p:nvPr/>
        </p:nvPicPr>
        <p:blipFill>
          <a:blip r:embed="rId5" cstate="print"/>
          <a:srcRect/>
          <a:stretch>
            <a:fillRect/>
          </a:stretch>
        </p:blipFill>
        <p:spPr bwMode="auto">
          <a:xfrm>
            <a:off x="5652120" y="4149080"/>
            <a:ext cx="2964329" cy="2232248"/>
          </a:xfrm>
          <a:prstGeom prst="rect">
            <a:avLst/>
          </a:prstGeom>
          <a:noFill/>
          <a:ln>
            <a:solidFill>
              <a:srgbClr val="0000FF"/>
            </a:solidFill>
          </a:ln>
        </p:spPr>
      </p:pic>
      <p:pic>
        <p:nvPicPr>
          <p:cNvPr id="80897" name="Picture 1" descr="C:\Users\hc\AppData\Roaming\Tencent\Users\33102844\QQ\WinTemp\RichOle\7`{9O5M_$P(`V3V}A3T{R5H.png"/>
          <p:cNvPicPr>
            <a:picLocks noChangeAspect="1" noChangeArrowheads="1"/>
          </p:cNvPicPr>
          <p:nvPr/>
        </p:nvPicPr>
        <p:blipFill>
          <a:blip r:embed="rId6" cstate="print"/>
          <a:srcRect/>
          <a:stretch>
            <a:fillRect/>
          </a:stretch>
        </p:blipFill>
        <p:spPr bwMode="auto">
          <a:xfrm>
            <a:off x="323528" y="4509120"/>
            <a:ext cx="4019550" cy="1954535"/>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接口作为参数</a:t>
            </a:r>
          </a:p>
        </p:txBody>
      </p:sp>
      <p:sp>
        <p:nvSpPr>
          <p:cNvPr id="15363" name="Rectangle 3"/>
          <p:cNvSpPr>
            <a:spLocks noGrp="1" noChangeArrowheads="1"/>
          </p:cNvSpPr>
          <p:nvPr>
            <p:ph type="body" idx="1"/>
          </p:nvPr>
        </p:nvSpPr>
        <p:spPr>
          <a:xfrm>
            <a:off x="683568" y="1052736"/>
            <a:ext cx="7931150" cy="5248275"/>
          </a:xfrm>
        </p:spPr>
        <p:txBody>
          <a:bodyPr/>
          <a:lstStyle/>
          <a:p>
            <a:pPr eaLnBrk="1" hangingPunct="1"/>
            <a:r>
              <a:rPr lang="zh-CN" altLang="en-US" sz="2400" b="1" dirty="0" smtClean="0"/>
              <a:t>如果一个方法的参数是接口类型，我们就可以将任何实现该接口的类的实例的引用传递给该接口参数，那么接口参数就可以回调类实现的接口方法。</a:t>
            </a:r>
          </a:p>
          <a:p>
            <a:pPr eaLnBrk="1" hangingPunct="1"/>
            <a:endParaRPr lang="zh-CN" altLang="en-US" sz="2400" dirty="0" smtClean="0"/>
          </a:p>
        </p:txBody>
      </p:sp>
      <p:pic>
        <p:nvPicPr>
          <p:cNvPr id="21505" name="Picture 1" descr="C:\Users\hc\AppData\Roaming\Tencent\Users\33102844\QQ\WinTemp\RichOle\_]EW5J[]2Z]}2A$ZH)U7N)6.png"/>
          <p:cNvPicPr>
            <a:picLocks noChangeAspect="1" noChangeArrowheads="1"/>
          </p:cNvPicPr>
          <p:nvPr/>
        </p:nvPicPr>
        <p:blipFill>
          <a:blip r:embed="rId2" cstate="print"/>
          <a:srcRect/>
          <a:stretch>
            <a:fillRect/>
          </a:stretch>
        </p:blipFill>
        <p:spPr bwMode="auto">
          <a:xfrm>
            <a:off x="683568" y="2636912"/>
            <a:ext cx="3240360" cy="2015657"/>
          </a:xfrm>
          <a:prstGeom prst="rect">
            <a:avLst/>
          </a:prstGeom>
          <a:noFill/>
          <a:ln>
            <a:solidFill>
              <a:srgbClr val="0000FF"/>
            </a:solidFill>
          </a:ln>
        </p:spPr>
      </p:pic>
      <p:pic>
        <p:nvPicPr>
          <p:cNvPr id="21506" name="Picture 2" descr="C:\Users\hc\AppData\Roaming\Tencent\Users\33102844\QQ\WinTemp\RichOle\6L)NZMGFI$36WFCNT]WTX[M.png"/>
          <p:cNvPicPr>
            <a:picLocks noChangeAspect="1" noChangeArrowheads="1"/>
          </p:cNvPicPr>
          <p:nvPr/>
        </p:nvPicPr>
        <p:blipFill>
          <a:blip r:embed="rId3" cstate="print"/>
          <a:srcRect/>
          <a:stretch>
            <a:fillRect/>
          </a:stretch>
        </p:blipFill>
        <p:spPr bwMode="auto">
          <a:xfrm>
            <a:off x="4283968" y="2852936"/>
            <a:ext cx="3932745" cy="1080120"/>
          </a:xfrm>
          <a:prstGeom prst="rect">
            <a:avLst/>
          </a:prstGeom>
          <a:noFill/>
          <a:ln>
            <a:solidFill>
              <a:srgbClr val="0000FF"/>
            </a:solidFill>
          </a:ln>
        </p:spPr>
      </p:pic>
      <p:pic>
        <p:nvPicPr>
          <p:cNvPr id="21508" name="Picture 4" descr="C:\Users\hc\AppData\Roaming\Tencent\Users\33102844\QQ\WinTemp\RichOle\R}L%)O~[SKVQ1ZCI)R$Y6H3.png"/>
          <p:cNvPicPr>
            <a:picLocks noChangeAspect="1" noChangeArrowheads="1"/>
          </p:cNvPicPr>
          <p:nvPr/>
        </p:nvPicPr>
        <p:blipFill>
          <a:blip r:embed="rId4" cstate="print"/>
          <a:srcRect/>
          <a:stretch>
            <a:fillRect/>
          </a:stretch>
        </p:blipFill>
        <p:spPr bwMode="auto">
          <a:xfrm>
            <a:off x="3419872" y="5085184"/>
            <a:ext cx="3988135" cy="1296144"/>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面向接口编程</a:t>
            </a:r>
          </a:p>
        </p:txBody>
      </p:sp>
      <p:sp>
        <p:nvSpPr>
          <p:cNvPr id="17411" name="Rectangle 3"/>
          <p:cNvSpPr>
            <a:spLocks noGrp="1" noChangeArrowheads="1"/>
          </p:cNvSpPr>
          <p:nvPr>
            <p:ph type="body" idx="1"/>
          </p:nvPr>
        </p:nvSpPr>
        <p:spPr>
          <a:xfrm>
            <a:off x="467544" y="1052737"/>
            <a:ext cx="4175894" cy="5184552"/>
          </a:xfrm>
        </p:spPr>
        <p:txBody>
          <a:bodyPr/>
          <a:lstStyle/>
          <a:p>
            <a:pPr eaLnBrk="1" hangingPunct="1"/>
            <a:r>
              <a:rPr lang="zh-CN" altLang="en-US" sz="2400" b="1" dirty="0" smtClean="0"/>
              <a:t>面向接口去设计程序，可以通过在接口中声明若干个</a:t>
            </a:r>
            <a:r>
              <a:rPr lang="en-US" altLang="zh-CN" sz="2400" b="1" dirty="0" smtClean="0"/>
              <a:t>abstract</a:t>
            </a:r>
            <a:r>
              <a:rPr lang="zh-CN" altLang="en-US" sz="2400" b="1" dirty="0" smtClean="0"/>
              <a:t>方法，表明这些方法的重要性，方法体的内容细节由实现接口的类去完成。</a:t>
            </a:r>
          </a:p>
          <a:p>
            <a:pPr eaLnBrk="1" hangingPunct="1"/>
            <a:r>
              <a:rPr lang="zh-CN" altLang="en-US" sz="2400" b="1" dirty="0" smtClean="0"/>
              <a:t>使用接口进行程序设计的核心思想是使用接口回调，即接口变量存放实现该接口的类的对象的引用，从而接口变量就可以回调类实现的接口方法。</a:t>
            </a:r>
            <a:endParaRPr lang="en-US" altLang="zh-CN" sz="2400" b="1" dirty="0" smtClean="0"/>
          </a:p>
        </p:txBody>
      </p:sp>
      <p:pic>
        <p:nvPicPr>
          <p:cNvPr id="17409" name="Picture 1" descr="C:\Users\hc\AppData\Roaming\Tencent\Users\33102844\QQ\WinTemp\RichOle\P`UL(QO$1`@3YTV0FZ7435D.png"/>
          <p:cNvPicPr>
            <a:picLocks noChangeAspect="1" noChangeArrowheads="1"/>
          </p:cNvPicPr>
          <p:nvPr/>
        </p:nvPicPr>
        <p:blipFill>
          <a:blip r:embed="rId2" cstate="print"/>
          <a:srcRect/>
          <a:stretch>
            <a:fillRect/>
          </a:stretch>
        </p:blipFill>
        <p:spPr bwMode="auto">
          <a:xfrm>
            <a:off x="4644008" y="1268760"/>
            <a:ext cx="4119374" cy="3581326"/>
          </a:xfrm>
          <a:prstGeom prst="rect">
            <a:avLst/>
          </a:prstGeom>
          <a:noFill/>
        </p:spPr>
      </p:pic>
      <p:sp>
        <p:nvSpPr>
          <p:cNvPr id="9" name="Rectangle 3"/>
          <p:cNvSpPr txBox="1">
            <a:spLocks noChangeArrowheads="1"/>
          </p:cNvSpPr>
          <p:nvPr/>
        </p:nvSpPr>
        <p:spPr>
          <a:xfrm>
            <a:off x="539552" y="5589240"/>
            <a:ext cx="6768752" cy="1088481"/>
          </a:xfrm>
          <a:prstGeom prst="rect">
            <a:avLst/>
          </a:prstGeom>
          <a:noFill/>
          <a:ln w="9525">
            <a:noFill/>
          </a:ln>
        </p:spPr>
        <p:txBody>
          <a:bodyPr/>
          <a:lstStyle/>
          <a:p>
            <a:pPr marL="342900" indent="-342900" algn="l">
              <a:spcBef>
                <a:spcPct val="20000"/>
              </a:spcBef>
              <a:buClr>
                <a:schemeClr val="tx2"/>
              </a:buClr>
              <a:buBlip>
                <a:blip r:embed="rId3"/>
              </a:buBlip>
            </a:pPr>
            <a:r>
              <a:rPr lang="zh-CN" altLang="en-US" sz="2400" b="1" dirty="0" smtClean="0">
                <a:latin typeface="+mn-lt"/>
              </a:rPr>
              <a:t>面向接口编程也体现了“开闭原则”。</a:t>
            </a:r>
          </a:p>
          <a:p>
            <a:pPr marL="342900" marR="0" lvl="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Blip>
                <a:blip r:embed="rId3"/>
              </a:buBlip>
              <a:defRPr/>
            </a:pPr>
            <a:endParaRPr kumimoji="0" lang="zh-C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33600" y="260648"/>
            <a:ext cx="7010400" cy="563562"/>
          </a:xfrm>
        </p:spPr>
        <p:txBody>
          <a:bodyPr/>
          <a:lstStyle/>
          <a:p>
            <a:pPr eaLnBrk="1" hangingPunct="1"/>
            <a:r>
              <a:rPr lang="zh-CN" altLang="en-US" sz="2800" b="1" dirty="0" smtClean="0">
                <a:latin typeface="宋体" panose="02010600030101010101" pitchFamily="2" charset="-122"/>
              </a:rPr>
              <a:t>应用举例</a:t>
            </a:r>
          </a:p>
        </p:txBody>
      </p:sp>
      <p:sp>
        <p:nvSpPr>
          <p:cNvPr id="18435" name="Rectangle 3"/>
          <p:cNvSpPr>
            <a:spLocks noGrp="1" noChangeArrowheads="1"/>
          </p:cNvSpPr>
          <p:nvPr>
            <p:ph type="body" idx="1"/>
          </p:nvPr>
        </p:nvSpPr>
        <p:spPr>
          <a:xfrm>
            <a:off x="468312" y="1268412"/>
            <a:ext cx="8280151" cy="4392835"/>
          </a:xfrm>
        </p:spPr>
        <p:txBody>
          <a:bodyPr/>
          <a:lstStyle/>
          <a:p>
            <a:pPr eaLnBrk="1" hangingPunct="1">
              <a:lnSpc>
                <a:spcPct val="90000"/>
              </a:lnSpc>
            </a:pPr>
            <a:r>
              <a:rPr lang="zh-CN" altLang="en-US" sz="2400" b="1" dirty="0" smtClean="0"/>
              <a:t>设计一个广告牌，希望所设计的广告牌可以展示许多公司的广告词。</a:t>
            </a:r>
            <a:r>
              <a:rPr lang="zh-CN" altLang="en-US" sz="2400" dirty="0" smtClean="0"/>
              <a:t> </a:t>
            </a:r>
            <a:endParaRPr lang="en-US" altLang="zh-CN" sz="2400" dirty="0" smtClean="0"/>
          </a:p>
          <a:p>
            <a:pPr lvl="1">
              <a:lnSpc>
                <a:spcPct val="90000"/>
              </a:lnSpc>
            </a:pPr>
            <a:r>
              <a:rPr lang="zh-CN" altLang="en-US" sz="2000" dirty="0" smtClean="0"/>
              <a:t>问题的分析</a:t>
            </a:r>
            <a:r>
              <a:rPr lang="en-US" altLang="zh-CN" sz="2000" dirty="0" smtClean="0"/>
              <a:t>:</a:t>
            </a:r>
            <a:r>
              <a:rPr lang="zh-CN" altLang="en-US" sz="2000" dirty="0" smtClean="0"/>
              <a:t>广告牌可以展示许多公司的广告词</a:t>
            </a:r>
            <a:r>
              <a:rPr lang="en-US" altLang="zh-CN" sz="2000" dirty="0" smtClean="0">
                <a:sym typeface="Wingdings" panose="05000000000000000000" pitchFamily="2" charset="2"/>
              </a:rPr>
              <a:t></a:t>
            </a:r>
            <a:r>
              <a:rPr lang="zh-CN" altLang="en-US" sz="2000" dirty="0" smtClean="0"/>
              <a:t>面向接口</a:t>
            </a:r>
            <a:endParaRPr lang="en-US" altLang="zh-CN" sz="2000" dirty="0" smtClean="0"/>
          </a:p>
          <a:p>
            <a:pPr lvl="1">
              <a:lnSpc>
                <a:spcPct val="90000"/>
              </a:lnSpc>
            </a:pPr>
            <a:r>
              <a:rPr lang="zh-CN" altLang="en-US" sz="2000" dirty="0" smtClean="0"/>
              <a:t>设计接口</a:t>
            </a:r>
            <a:r>
              <a:rPr lang="en-US" altLang="zh-CN" sz="2000" dirty="0" smtClean="0"/>
              <a:t>Advertisement:</a:t>
            </a:r>
            <a:r>
              <a:rPr lang="zh-CN" altLang="en-US" sz="2000" dirty="0" smtClean="0"/>
              <a:t>提供展示公司信息及广告词的抽象方法。</a:t>
            </a:r>
            <a:endParaRPr lang="en-US" altLang="zh-CN" sz="2000" dirty="0" smtClean="0"/>
          </a:p>
          <a:p>
            <a:pPr lvl="1">
              <a:lnSpc>
                <a:spcPct val="90000"/>
              </a:lnSpc>
            </a:pPr>
            <a:r>
              <a:rPr lang="zh-CN" altLang="en-US" sz="2000" dirty="0" smtClean="0"/>
              <a:t>设计重要类</a:t>
            </a:r>
            <a:r>
              <a:rPr lang="en-US" altLang="zh-CN" sz="2000" dirty="0" err="1" smtClean="0"/>
              <a:t>AdvertisementBoard</a:t>
            </a:r>
            <a:r>
              <a:rPr lang="zh-CN" altLang="en-US" sz="2000" dirty="0" smtClean="0"/>
              <a:t>：广告牌类，它面向上面的接口类编程</a:t>
            </a:r>
            <a:endParaRPr lang="en-US" altLang="zh-CN" sz="2000" dirty="0" smtClean="0"/>
          </a:p>
          <a:p>
            <a:pPr eaLnBrk="1" hangingPunct="1">
              <a:lnSpc>
                <a:spcPct val="90000"/>
              </a:lnSpc>
            </a:pPr>
            <a:endParaRPr lang="en-US" altLang="zh-CN" sz="2400" dirty="0" smtClean="0"/>
          </a:p>
          <a:p>
            <a:pPr eaLnBrk="1" hangingPunct="1">
              <a:lnSpc>
                <a:spcPct val="90000"/>
              </a:lnSpc>
            </a:pPr>
            <a:endParaRPr lang="en-US" altLang="zh-CN" sz="2400" dirty="0" smtClean="0"/>
          </a:p>
          <a:p>
            <a:pPr>
              <a:spcBef>
                <a:spcPct val="10000"/>
              </a:spcBef>
            </a:pPr>
            <a:r>
              <a:rPr lang="zh-CN" altLang="en-US" sz="2400" dirty="0" smtClean="0"/>
              <a:t>该设计面向接口编程，满足“开</a:t>
            </a:r>
            <a:r>
              <a:rPr lang="en-US" altLang="zh-CN" sz="2400" dirty="0" smtClean="0"/>
              <a:t>-</a:t>
            </a:r>
            <a:r>
              <a:rPr lang="zh-CN" altLang="en-US" sz="2400" dirty="0" smtClean="0"/>
              <a:t>闭原则”</a:t>
            </a:r>
          </a:p>
          <a:p>
            <a:pPr>
              <a:spcBef>
                <a:spcPct val="10000"/>
              </a:spcBef>
            </a:pPr>
            <a:r>
              <a:rPr lang="zh-CN" altLang="en-US" sz="2400" dirty="0" smtClean="0"/>
              <a:t>参考代码：</a:t>
            </a:r>
            <a:r>
              <a:rPr lang="en-US" altLang="zh-CN" sz="2400" u="sng" dirty="0" smtClean="0"/>
              <a:t>interface3</a:t>
            </a:r>
            <a:endParaRPr lang="zh-CN" altLang="en-US" sz="2400" u="sng" dirty="0" smtClean="0"/>
          </a:p>
          <a:p>
            <a:pPr eaLnBrk="1" hangingPunct="1">
              <a:lnSpc>
                <a:spcPct val="90000"/>
              </a:lnSpc>
            </a:pPr>
            <a:endParaRPr lang="zh-CN" altLang="en-US" sz="24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85813" y="214313"/>
            <a:ext cx="7010400" cy="563562"/>
          </a:xfrm>
        </p:spPr>
        <p:txBody>
          <a:bodyPr/>
          <a:lstStyle/>
          <a:p>
            <a:pPr eaLnBrk="1" hangingPunct="1"/>
            <a:r>
              <a:rPr lang="zh-CN" altLang="en-US" sz="2800" b="1" dirty="0" smtClean="0">
                <a:latin typeface="宋体" panose="02010600030101010101" pitchFamily="2" charset="-122"/>
              </a:rPr>
              <a:t>抽象类</a:t>
            </a:r>
          </a:p>
        </p:txBody>
      </p:sp>
      <p:sp>
        <p:nvSpPr>
          <p:cNvPr id="27651" name="Rectangle 3"/>
          <p:cNvSpPr>
            <a:spLocks noGrp="1" noChangeArrowheads="1"/>
          </p:cNvSpPr>
          <p:nvPr>
            <p:ph type="body" idx="1"/>
          </p:nvPr>
        </p:nvSpPr>
        <p:spPr>
          <a:xfrm>
            <a:off x="323528" y="1196752"/>
            <a:ext cx="8352928" cy="5256584"/>
          </a:xfrm>
        </p:spPr>
        <p:txBody>
          <a:bodyPr/>
          <a:lstStyle/>
          <a:p>
            <a:pPr eaLnBrk="1" hangingPunct="1">
              <a:lnSpc>
                <a:spcPct val="90000"/>
              </a:lnSpc>
            </a:pPr>
            <a:r>
              <a:rPr lang="zh-CN" altLang="en-US" sz="2400" b="1" dirty="0" smtClean="0"/>
              <a:t>用关键字</a:t>
            </a:r>
            <a:r>
              <a:rPr lang="en-US" altLang="zh-CN" sz="2400" b="1" dirty="0" smtClean="0"/>
              <a:t>abstract</a:t>
            </a:r>
            <a:r>
              <a:rPr lang="zh-CN" altLang="en-US" sz="2400" b="1" dirty="0" smtClean="0"/>
              <a:t>修饰的类称为</a:t>
            </a:r>
            <a:r>
              <a:rPr lang="en-US" altLang="zh-CN" sz="2400" b="1" dirty="0" smtClean="0"/>
              <a:t>abstract</a:t>
            </a:r>
            <a:r>
              <a:rPr lang="zh-CN" altLang="en-US" sz="2400" b="1" dirty="0" smtClean="0"/>
              <a:t>类（抽象类）。</a:t>
            </a:r>
          </a:p>
          <a:p>
            <a:pPr eaLnBrk="1" hangingPunct="1">
              <a:lnSpc>
                <a:spcPct val="90000"/>
              </a:lnSpc>
              <a:buFont typeface="Wingdings" panose="05000000000000000000" pitchFamily="2" charset="2"/>
              <a:buNone/>
            </a:pPr>
            <a:r>
              <a:rPr lang="zh-CN" altLang="en-US" sz="2400" b="1" dirty="0" smtClean="0"/>
              <a:t>     </a:t>
            </a:r>
            <a:r>
              <a:rPr lang="zh-CN" altLang="en-US" sz="2400" dirty="0" smtClean="0"/>
              <a:t>例如：</a:t>
            </a:r>
            <a:r>
              <a:rPr lang="en-US" altLang="zh-CN" sz="2400" dirty="0" smtClean="0">
                <a:solidFill>
                  <a:srgbClr val="0000FF"/>
                </a:solidFill>
              </a:rPr>
              <a:t>abstract class A {</a:t>
            </a:r>
          </a:p>
          <a:p>
            <a:pPr eaLnBrk="1" hangingPunct="1">
              <a:lnSpc>
                <a:spcPct val="90000"/>
              </a:lnSpc>
              <a:buFont typeface="Wingdings" panose="05000000000000000000" pitchFamily="2" charset="2"/>
              <a:buNone/>
            </a:pPr>
            <a:r>
              <a:rPr lang="en-US" altLang="zh-CN" sz="2400" dirty="0" smtClean="0">
                <a:solidFill>
                  <a:srgbClr val="0000FF"/>
                </a:solidFill>
              </a:rPr>
              <a:t>                     … …</a:t>
            </a:r>
          </a:p>
          <a:p>
            <a:pPr eaLnBrk="1" hangingPunct="1">
              <a:lnSpc>
                <a:spcPct val="90000"/>
              </a:lnSpc>
              <a:buFont typeface="Wingdings" panose="05000000000000000000" pitchFamily="2" charset="2"/>
              <a:buNone/>
            </a:pPr>
            <a:r>
              <a:rPr lang="en-US" altLang="zh-CN" sz="2400" dirty="0" smtClean="0">
                <a:solidFill>
                  <a:srgbClr val="0000FF"/>
                </a:solidFill>
              </a:rPr>
              <a:t>                  }</a:t>
            </a:r>
            <a:endParaRPr lang="zh-CN" altLang="en-US" sz="2400" dirty="0" smtClean="0"/>
          </a:p>
          <a:p>
            <a:pPr eaLnBrk="1" hangingPunct="1">
              <a:lnSpc>
                <a:spcPct val="90000"/>
              </a:lnSpc>
            </a:pPr>
            <a:r>
              <a:rPr lang="zh-CN" altLang="en-US" sz="2400" b="1" dirty="0" smtClean="0"/>
              <a:t>抽象类有如下特点</a:t>
            </a:r>
          </a:p>
          <a:p>
            <a:pPr lvl="1">
              <a:lnSpc>
                <a:spcPct val="90000"/>
              </a:lnSpc>
            </a:pPr>
            <a:r>
              <a:rPr lang="zh-CN" altLang="en-US" dirty="0" smtClean="0"/>
              <a:t>对于抽象类，不能直接实例化对象，即</a:t>
            </a:r>
            <a:r>
              <a:rPr lang="zh-CN" altLang="en-US" dirty="0" smtClean="0">
                <a:solidFill>
                  <a:srgbClr val="FF0000"/>
                </a:solidFill>
              </a:rPr>
              <a:t>不能使用</a:t>
            </a:r>
            <a:r>
              <a:rPr lang="en-US" altLang="zh-CN" dirty="0" smtClean="0">
                <a:solidFill>
                  <a:srgbClr val="FF0000"/>
                </a:solidFill>
              </a:rPr>
              <a:t>new</a:t>
            </a:r>
            <a:r>
              <a:rPr lang="zh-CN" altLang="en-US" dirty="0" smtClean="0">
                <a:solidFill>
                  <a:srgbClr val="FF0000"/>
                </a:solidFill>
              </a:rPr>
              <a:t>运算符创建</a:t>
            </a:r>
            <a:r>
              <a:rPr lang="zh-CN" altLang="en-US" dirty="0" smtClean="0"/>
              <a:t>该类的对象，只能</a:t>
            </a:r>
            <a:r>
              <a:rPr lang="zh-CN" altLang="zh-CN" dirty="0" smtClean="0"/>
              <a:t>先创建</a:t>
            </a:r>
            <a:r>
              <a:rPr lang="zh-CN" altLang="en-US" dirty="0" smtClean="0"/>
              <a:t>其子类，由子类创建对象。</a:t>
            </a:r>
            <a:endParaRPr lang="en-US" altLang="zh-CN" dirty="0" smtClean="0"/>
          </a:p>
          <a:p>
            <a:pPr lvl="1">
              <a:lnSpc>
                <a:spcPct val="90000"/>
              </a:lnSpc>
            </a:pPr>
            <a:r>
              <a:rPr lang="zh-CN" altLang="en-US" dirty="0" smtClean="0"/>
              <a:t>抽象类可以声明对象，作为子类对象的 上转型对象</a:t>
            </a:r>
          </a:p>
          <a:p>
            <a:pPr lvl="1">
              <a:lnSpc>
                <a:spcPct val="90000"/>
              </a:lnSpc>
            </a:pPr>
            <a:r>
              <a:rPr lang="zh-CN" altLang="en-US" dirty="0" smtClean="0"/>
              <a:t>和普通的类相比，抽象类里可以有抽象方法。也可以没有抽象方法。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抽象类和接口</a:t>
            </a:r>
            <a:r>
              <a:rPr lang="zh-CN" altLang="en-US" dirty="0" smtClean="0"/>
              <a:t>总结</a:t>
            </a:r>
            <a:endParaRPr lang="zh-CN" altLang="en-US" dirty="0"/>
          </a:p>
        </p:txBody>
      </p:sp>
      <p:sp>
        <p:nvSpPr>
          <p:cNvPr id="3" name="内容占位符 2"/>
          <p:cNvSpPr>
            <a:spLocks noGrp="1"/>
          </p:cNvSpPr>
          <p:nvPr>
            <p:ph idx="1"/>
          </p:nvPr>
        </p:nvSpPr>
        <p:spPr>
          <a:xfrm>
            <a:off x="179512" y="1124744"/>
            <a:ext cx="8964488" cy="5248275"/>
          </a:xfrm>
        </p:spPr>
        <p:txBody>
          <a:bodyPr/>
          <a:lstStyle/>
          <a:p>
            <a:r>
              <a:rPr lang="zh-CN" altLang="zh-CN" sz="2400" dirty="0" smtClean="0"/>
              <a:t>抽象类和接口组成不同，抽象类可以有变量、常量、构造方法、普通方法和抽象方法；</a:t>
            </a:r>
            <a:r>
              <a:rPr lang="zh-CN" altLang="zh-CN" sz="2400" dirty="0" smtClean="0">
                <a:solidFill>
                  <a:srgbClr val="FF0000"/>
                </a:solidFill>
              </a:rPr>
              <a:t>接口只能有常量和抽象方法</a:t>
            </a:r>
            <a:r>
              <a:rPr lang="en-US" altLang="zh-CN" sz="2400" dirty="0" smtClean="0">
                <a:solidFill>
                  <a:srgbClr val="FF0000"/>
                </a:solidFill>
              </a:rPr>
              <a:t>(8</a:t>
            </a:r>
            <a:r>
              <a:rPr lang="zh-CN" altLang="en-US" sz="2400" dirty="0" smtClean="0">
                <a:solidFill>
                  <a:srgbClr val="FF0000"/>
                </a:solidFill>
              </a:rPr>
              <a:t>以后不是</a:t>
            </a:r>
            <a:r>
              <a:rPr lang="en-US" altLang="zh-CN" sz="2400" dirty="0" smtClean="0">
                <a:solidFill>
                  <a:srgbClr val="FF0000"/>
                </a:solidFill>
              </a:rPr>
              <a:t>)</a:t>
            </a:r>
            <a:r>
              <a:rPr lang="zh-CN" altLang="zh-CN" sz="2400" dirty="0" smtClean="0"/>
              <a:t>。</a:t>
            </a:r>
          </a:p>
          <a:p>
            <a:r>
              <a:rPr lang="zh-CN" altLang="zh-CN" sz="2400" dirty="0" smtClean="0"/>
              <a:t>抽象类和接口都可以有抽象方法。</a:t>
            </a:r>
            <a:r>
              <a:rPr lang="zh-CN" altLang="zh-CN" sz="2400" dirty="0" smtClean="0">
                <a:solidFill>
                  <a:srgbClr val="FF0000"/>
                </a:solidFill>
              </a:rPr>
              <a:t>抽象方法把</a:t>
            </a:r>
            <a:r>
              <a:rPr lang="zh-CN" altLang="en-US" sz="2400" dirty="0" smtClean="0">
                <a:solidFill>
                  <a:srgbClr val="FF0000"/>
                </a:solidFill>
              </a:rPr>
              <a:t>“</a:t>
            </a:r>
            <a:r>
              <a:rPr lang="zh-CN" altLang="zh-CN" sz="2400" dirty="0" smtClean="0">
                <a:solidFill>
                  <a:srgbClr val="FF0000"/>
                </a:solidFill>
              </a:rPr>
              <a:t>做什么</a:t>
            </a:r>
            <a:r>
              <a:rPr lang="zh-CN" altLang="en-US" sz="2400" dirty="0" smtClean="0">
                <a:solidFill>
                  <a:srgbClr val="FF0000"/>
                </a:solidFill>
              </a:rPr>
              <a:t>”</a:t>
            </a:r>
            <a:r>
              <a:rPr lang="zh-CN" altLang="zh-CN" sz="2400" dirty="0" smtClean="0">
                <a:solidFill>
                  <a:srgbClr val="FF0000"/>
                </a:solidFill>
              </a:rPr>
              <a:t> 和</a:t>
            </a:r>
            <a:r>
              <a:rPr lang="zh-CN" altLang="en-US" sz="2400" dirty="0" smtClean="0">
                <a:solidFill>
                  <a:srgbClr val="FF0000"/>
                </a:solidFill>
              </a:rPr>
              <a:t>“</a:t>
            </a:r>
            <a:r>
              <a:rPr lang="zh-CN" altLang="zh-CN" sz="2400" dirty="0" smtClean="0">
                <a:solidFill>
                  <a:srgbClr val="FF0000"/>
                </a:solidFill>
              </a:rPr>
              <a:t>怎么做</a:t>
            </a:r>
            <a:r>
              <a:rPr lang="zh-CN" altLang="en-US" sz="2400" dirty="0" smtClean="0">
                <a:solidFill>
                  <a:srgbClr val="FF0000"/>
                </a:solidFill>
              </a:rPr>
              <a:t>”</a:t>
            </a:r>
            <a:r>
              <a:rPr lang="zh-CN" altLang="zh-CN" sz="2400" dirty="0" smtClean="0">
                <a:solidFill>
                  <a:srgbClr val="FF0000"/>
                </a:solidFill>
              </a:rPr>
              <a:t> 分离</a:t>
            </a:r>
            <a:r>
              <a:rPr lang="zh-CN" altLang="en-US" sz="2400" dirty="0" smtClean="0"/>
              <a:t>，</a:t>
            </a:r>
            <a:r>
              <a:rPr lang="zh-CN" altLang="zh-CN" sz="2400" dirty="0" smtClean="0"/>
              <a:t>虽然代码量增加，但</a:t>
            </a:r>
            <a:r>
              <a:rPr lang="zh-CN" altLang="zh-CN" sz="2400" dirty="0" smtClean="0">
                <a:solidFill>
                  <a:srgbClr val="FF0000"/>
                </a:solidFill>
              </a:rPr>
              <a:t>增强</a:t>
            </a:r>
            <a:r>
              <a:rPr lang="zh-CN" altLang="en-US" sz="2400" dirty="0" smtClean="0">
                <a:solidFill>
                  <a:srgbClr val="FF0000"/>
                </a:solidFill>
              </a:rPr>
              <a:t>了</a:t>
            </a:r>
            <a:r>
              <a:rPr lang="zh-CN" altLang="zh-CN" sz="2400" dirty="0" smtClean="0">
                <a:solidFill>
                  <a:srgbClr val="FF0000"/>
                </a:solidFill>
              </a:rPr>
              <a:t>程序的可维护性</a:t>
            </a:r>
            <a:endParaRPr lang="zh-CN" altLang="zh-CN" sz="2400" dirty="0" smtClean="0"/>
          </a:p>
          <a:p>
            <a:r>
              <a:rPr lang="zh-CN" altLang="zh-CN" sz="2400" dirty="0" smtClean="0"/>
              <a:t>抽象类和接口</a:t>
            </a:r>
            <a:r>
              <a:rPr lang="zh-CN" altLang="en-US" sz="2400" dirty="0" smtClean="0"/>
              <a:t>的</a:t>
            </a:r>
            <a:r>
              <a:rPr lang="zh-CN" altLang="zh-CN" sz="2400" dirty="0" smtClean="0"/>
              <a:t>使用方式不同，抽象类通过子类继承，接口</a:t>
            </a:r>
            <a:r>
              <a:rPr lang="zh-CN" altLang="zh-CN" sz="2400" smtClean="0"/>
              <a:t>通过</a:t>
            </a:r>
            <a:r>
              <a:rPr lang="zh-CN" altLang="en-US" sz="2400" smtClean="0"/>
              <a:t>实现</a:t>
            </a:r>
            <a:r>
              <a:rPr lang="zh-CN" altLang="zh-CN" sz="2400" smtClean="0"/>
              <a:t>类</a:t>
            </a:r>
            <a:r>
              <a:rPr lang="zh-CN" altLang="zh-CN" sz="2400" dirty="0" smtClean="0"/>
              <a:t>实现</a:t>
            </a:r>
          </a:p>
          <a:p>
            <a:r>
              <a:rPr lang="zh-CN" altLang="zh-CN" sz="2400" dirty="0" smtClean="0"/>
              <a:t>抽象类和接口都可以通过</a:t>
            </a:r>
            <a:r>
              <a:rPr lang="en-US" altLang="zh-CN" sz="2400" dirty="0" smtClean="0"/>
              <a:t>“</a:t>
            </a:r>
            <a:r>
              <a:rPr lang="zh-CN" altLang="zh-CN" sz="2400" dirty="0" smtClean="0"/>
              <a:t>上转型对象</a:t>
            </a:r>
            <a:r>
              <a:rPr lang="en-US" altLang="zh-CN" sz="2400" dirty="0" smtClean="0"/>
              <a:t>”</a:t>
            </a:r>
            <a:r>
              <a:rPr lang="zh-CN" altLang="zh-CN" sz="2400" dirty="0" smtClean="0"/>
              <a:t>产生实例对象</a:t>
            </a:r>
          </a:p>
          <a:p>
            <a:r>
              <a:rPr lang="zh-CN" altLang="zh-CN" sz="2400" dirty="0" smtClean="0"/>
              <a:t>抽象类和接口</a:t>
            </a:r>
            <a:r>
              <a:rPr lang="zh-CN" altLang="en-US" sz="2400" dirty="0" smtClean="0"/>
              <a:t>在</a:t>
            </a:r>
            <a:r>
              <a:rPr lang="zh-CN" altLang="zh-CN" sz="2400" dirty="0" smtClean="0"/>
              <a:t>使用时</a:t>
            </a:r>
            <a:r>
              <a:rPr lang="zh-CN" altLang="en-US" sz="2400" dirty="0" smtClean="0"/>
              <a:t>，</a:t>
            </a:r>
            <a:r>
              <a:rPr lang="zh-CN" altLang="zh-CN" sz="2400" dirty="0" smtClean="0"/>
              <a:t>抽象类</a:t>
            </a:r>
            <a:r>
              <a:rPr lang="zh-CN" altLang="en-US" sz="2400" dirty="0" smtClean="0"/>
              <a:t>更像 </a:t>
            </a:r>
            <a:r>
              <a:rPr lang="zh-CN" altLang="zh-CN" sz="2400" dirty="0" smtClean="0"/>
              <a:t>一个模板，接口</a:t>
            </a:r>
            <a:r>
              <a:rPr lang="zh-CN" altLang="en-US" sz="2400" dirty="0" smtClean="0"/>
              <a:t>一般</a:t>
            </a:r>
            <a:r>
              <a:rPr lang="zh-CN" altLang="zh-CN" sz="2400" dirty="0" smtClean="0"/>
              <a:t>作为标准或表示一种能力</a:t>
            </a:r>
            <a:endParaRPr lang="en-US" altLang="zh-CN" sz="2400" dirty="0" smtClean="0"/>
          </a:p>
          <a:p>
            <a:r>
              <a:rPr lang="zh-CN" altLang="zh-CN" sz="2400" dirty="0" smtClean="0"/>
              <a:t>多使用面向接口编程或面向抽象编</a:t>
            </a:r>
            <a:r>
              <a:rPr lang="zh-CN" altLang="en-US" sz="2400" dirty="0" smtClean="0"/>
              <a:t>程 </a:t>
            </a:r>
            <a:endParaRPr lang="zh-CN" altLang="zh-CN" sz="2400" dirty="0" smtClean="0"/>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Java8</a:t>
            </a:r>
            <a:r>
              <a:rPr lang="zh-CN" altLang="en-US"/>
              <a:t>接口新增内容</a:t>
            </a:r>
          </a:p>
        </p:txBody>
      </p:sp>
      <p:sp>
        <p:nvSpPr>
          <p:cNvPr id="3" name="内容占位符 2"/>
          <p:cNvSpPr>
            <a:spLocks noGrp="1"/>
          </p:cNvSpPr>
          <p:nvPr>
            <p:ph idx="1"/>
          </p:nvPr>
        </p:nvSpPr>
        <p:spPr>
          <a:xfrm>
            <a:off x="107950" y="980440"/>
            <a:ext cx="8749665" cy="5248275"/>
          </a:xfrm>
        </p:spPr>
        <p:txBody>
          <a:bodyPr/>
          <a:lstStyle/>
          <a:p>
            <a:r>
              <a:rPr lang="zh-CN" altLang="en-US"/>
              <a:t>Java8 接口允许接口中包含静态方法和默认方法。</a:t>
            </a:r>
          </a:p>
          <a:p>
            <a:r>
              <a:rPr lang="zh-CN" altLang="en-US"/>
              <a:t>默认方法，使用“default”关键字修饰方法</a:t>
            </a:r>
          </a:p>
          <a:p>
            <a:r>
              <a:rPr lang="zh-CN" altLang="en-US"/>
              <a:t>静态方法，用</a:t>
            </a:r>
            <a:r>
              <a:rPr lang="zh-CN" altLang="en-US">
                <a:sym typeface="+mn-ea"/>
              </a:rPr>
              <a:t>“</a:t>
            </a:r>
            <a:r>
              <a:rPr lang="en-US" altLang="zh-CN">
                <a:sym typeface="+mn-ea"/>
              </a:rPr>
              <a:t>static</a:t>
            </a:r>
            <a:r>
              <a:rPr lang="zh-CN" altLang="en-US">
                <a:sym typeface="+mn-ea"/>
              </a:rPr>
              <a:t>”关键字修饰方法</a:t>
            </a:r>
            <a:endParaRPr lang="zh-CN" altLang="en-US"/>
          </a:p>
          <a:p>
            <a:endParaRPr lang="zh-CN" altLang="en-US"/>
          </a:p>
          <a:p>
            <a:endParaRPr lang="zh-CN" altLang="en-US"/>
          </a:p>
        </p:txBody>
      </p:sp>
      <p:pic>
        <p:nvPicPr>
          <p:cNvPr id="6" name="图片 5" descr="UG1B~%G$EBQM1D9A)78~PMB"/>
          <p:cNvPicPr>
            <a:picLocks noChangeAspect="1"/>
          </p:cNvPicPr>
          <p:nvPr/>
        </p:nvPicPr>
        <p:blipFill>
          <a:blip r:embed="rId3"/>
          <a:stretch>
            <a:fillRect/>
          </a:stretch>
        </p:blipFill>
        <p:spPr>
          <a:xfrm>
            <a:off x="323850" y="2853055"/>
            <a:ext cx="8592185" cy="36766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默认方法引出的问题</a:t>
            </a:r>
            <a:endParaRPr lang="en-US" altLang="zh-CN"/>
          </a:p>
        </p:txBody>
      </p:sp>
      <p:sp>
        <p:nvSpPr>
          <p:cNvPr id="3" name="内容占位符 2"/>
          <p:cNvSpPr>
            <a:spLocks noGrp="1"/>
          </p:cNvSpPr>
          <p:nvPr>
            <p:ph idx="1"/>
          </p:nvPr>
        </p:nvSpPr>
        <p:spPr>
          <a:xfrm>
            <a:off x="467995" y="1052830"/>
            <a:ext cx="8350885" cy="3951605"/>
          </a:xfrm>
        </p:spPr>
        <p:txBody>
          <a:bodyPr/>
          <a:lstStyle/>
          <a:p>
            <a:r>
              <a:rPr lang="zh-CN" altLang="en-US"/>
              <a:t>为什么引入</a:t>
            </a:r>
            <a:r>
              <a:rPr lang="zh-CN" altLang="en-US">
                <a:sym typeface="+mn-ea"/>
              </a:rPr>
              <a:t>默认方法</a:t>
            </a:r>
          </a:p>
          <a:p>
            <a:pPr lvl="1"/>
            <a:r>
              <a:rPr lang="zh-CN" altLang="en-US"/>
              <a:t>Java 接口默认方法弥补了接口和抽象类之间的差异。有些方法我们就可以再接口中实现</a:t>
            </a:r>
            <a:r>
              <a:rPr lang="zh-CN" altLang="en-US" smtClean="0"/>
              <a:t>。</a:t>
            </a:r>
            <a:endParaRPr lang="en-US" altLang="zh-CN" smtClean="0"/>
          </a:p>
          <a:p>
            <a:pPr lvl="1"/>
            <a:r>
              <a:rPr lang="zh-CN" altLang="zh-CN"/>
              <a:t>在实现多个接口时，若多个接口中用同名的默认方法，实现类必须重写该默认方法</a:t>
            </a:r>
            <a:r>
              <a:rPr lang="zh-CN" altLang="zh-CN" smtClean="0"/>
              <a:t>。</a:t>
            </a:r>
            <a:r>
              <a:rPr lang="en-US" altLang="zh-CN" smtClean="0"/>
              <a:t> </a:t>
            </a:r>
            <a:endParaRPr lang="zh-CN" altLang="en-US"/>
          </a:p>
          <a:p>
            <a:r>
              <a:rPr lang="zh-CN" altLang="en-US">
                <a:sym typeface="+mn-ea"/>
              </a:rPr>
              <a:t>为什么引入静态方法</a:t>
            </a:r>
          </a:p>
          <a:p>
            <a:pPr lvl="1"/>
            <a:r>
              <a:rPr lang="zh-CN" altLang="en-US">
                <a:sym typeface="+mn-ea"/>
              </a:rPr>
              <a:t>静态方法不能在实现类中被重写它们，可以避免实现类中的被子类改变</a:t>
            </a:r>
          </a:p>
          <a:p>
            <a:pPr lvl="1"/>
            <a:endParaRPr lang="zh-CN" altLang="en-US">
              <a:sym typeface="+mn-ea"/>
            </a:endParaRPr>
          </a:p>
          <a:p>
            <a:pPr marL="457200" lvl="1" indent="0">
              <a:buNone/>
            </a:pPr>
            <a:r>
              <a:rPr lang="en-US" altLang="zh-CN">
                <a:sym typeface="+mn-ea"/>
              </a:rPr>
              <a:t>java8</a:t>
            </a:r>
            <a:r>
              <a:rPr lang="zh-CN" altLang="en-US">
                <a:sym typeface="+mn-ea"/>
              </a:rPr>
              <a:t>还引入函数式接口，学完内部类再讲</a:t>
            </a:r>
          </a:p>
          <a:p>
            <a:pPr marL="457200" lvl="1" indent="0">
              <a:buNone/>
            </a:pPr>
            <a:endParaRPr lang="zh-CN" altLang="en-US">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052736"/>
            <a:ext cx="7931150" cy="5248275"/>
          </a:xfrm>
        </p:spPr>
        <p:txBody>
          <a:bodyPr/>
          <a:lstStyle/>
          <a:p>
            <a:r>
              <a:rPr lang="en-US" altLang="zh-CN" dirty="0" smtClean="0"/>
              <a:t> </a:t>
            </a:r>
            <a:r>
              <a:rPr lang="zh-CN" altLang="en-US" dirty="0" smtClean="0"/>
              <a:t>类的成员</a:t>
            </a:r>
            <a:r>
              <a:rPr lang="en-US" altLang="zh-CN" dirty="0" smtClean="0"/>
              <a:t>:</a:t>
            </a:r>
            <a:r>
              <a:rPr lang="zh-CN" altLang="en-US" dirty="0" smtClean="0"/>
              <a:t>成员变量、构造方法、成员方法、代码块、</a:t>
            </a:r>
            <a:r>
              <a:rPr lang="zh-CN" altLang="en-US" dirty="0" smtClean="0">
                <a:solidFill>
                  <a:srgbClr val="FF0000"/>
                </a:solidFill>
              </a:rPr>
              <a:t>内部类</a:t>
            </a:r>
            <a:endParaRPr lang="en-US" altLang="zh-CN" dirty="0" smtClean="0">
              <a:solidFill>
                <a:srgbClr val="FF0000"/>
              </a:solidFill>
            </a:endParaRPr>
          </a:p>
          <a:p>
            <a:r>
              <a:rPr lang="en-US" altLang="zh-CN" dirty="0" smtClean="0">
                <a:latin typeface="宋体" panose="02010600030101010101" pitchFamily="2" charset="-122"/>
              </a:rPr>
              <a:t>Java</a:t>
            </a:r>
            <a:r>
              <a:rPr lang="zh-CN" altLang="en-US" dirty="0" smtClean="0">
                <a:latin typeface="宋体" panose="02010600030101010101" pitchFamily="2" charset="-122"/>
              </a:rPr>
              <a:t>支持在一个类中声明另一个类，这样的类称作</a:t>
            </a:r>
            <a:r>
              <a:rPr lang="zh-CN" altLang="en-US" dirty="0" smtClean="0">
                <a:solidFill>
                  <a:srgbClr val="FF0000"/>
                </a:solidFill>
                <a:latin typeface="宋体" panose="02010600030101010101" pitchFamily="2" charset="-122"/>
              </a:rPr>
              <a:t>内部类</a:t>
            </a:r>
            <a:r>
              <a:rPr lang="zh-CN" altLang="en-US" dirty="0" smtClean="0">
                <a:latin typeface="宋体" panose="02010600030101010101" pitchFamily="2" charset="-122"/>
              </a:rPr>
              <a:t>，而包含内部类的类成为内部类的</a:t>
            </a:r>
            <a:r>
              <a:rPr lang="zh-CN" altLang="en-US" dirty="0" smtClean="0">
                <a:solidFill>
                  <a:srgbClr val="FF0000"/>
                </a:solidFill>
                <a:latin typeface="宋体" panose="02010600030101010101" pitchFamily="2" charset="-122"/>
              </a:rPr>
              <a:t>外嵌类</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marL="0" indent="449580">
              <a:lnSpc>
                <a:spcPct val="80000"/>
              </a:lnSpc>
            </a:pPr>
            <a:r>
              <a:rPr lang="zh-CN" altLang="en-US" dirty="0" smtClean="0"/>
              <a:t>内部类的声明格式如下：</a:t>
            </a:r>
            <a:endParaRPr lang="en-US" altLang="zh-CN" dirty="0" smtClean="0"/>
          </a:p>
          <a:p>
            <a:pPr marL="0" indent="449580">
              <a:lnSpc>
                <a:spcPct val="80000"/>
              </a:lnSpc>
              <a:buNone/>
            </a:pPr>
            <a:r>
              <a:rPr lang="en-US" altLang="zh-CN" sz="2400" dirty="0" smtClean="0"/>
              <a:t>[</a:t>
            </a:r>
            <a:r>
              <a:rPr lang="zh-CN" altLang="en-US" sz="2400" dirty="0" smtClean="0"/>
              <a:t>修饰符</a:t>
            </a:r>
            <a:r>
              <a:rPr lang="en-US" altLang="zh-CN" sz="2400" dirty="0" smtClean="0"/>
              <a:t>] class </a:t>
            </a:r>
            <a:r>
              <a:rPr lang="en-US" altLang="zh-CN" sz="2400" dirty="0" err="1" smtClean="0"/>
              <a:t>outerClass</a:t>
            </a:r>
            <a:r>
              <a:rPr lang="en-US" altLang="zh-CN" sz="2400" dirty="0" smtClean="0"/>
              <a:t>{</a:t>
            </a:r>
          </a:p>
          <a:p>
            <a:pPr marL="0" indent="449580">
              <a:lnSpc>
                <a:spcPct val="80000"/>
              </a:lnSpc>
              <a:buNone/>
            </a:pPr>
            <a:r>
              <a:rPr lang="en-US" altLang="zh-CN" sz="2400" dirty="0" smtClean="0"/>
              <a:t>		</a:t>
            </a:r>
            <a:r>
              <a:rPr lang="en-US" altLang="zh-CN" sz="2400" dirty="0" smtClean="0">
                <a:latin typeface="Arial" panose="020B0604020202020204" pitchFamily="34" charset="0"/>
              </a:rPr>
              <a:t>…</a:t>
            </a:r>
            <a:endParaRPr lang="en-US" altLang="zh-CN" sz="2400" dirty="0" smtClean="0"/>
          </a:p>
          <a:p>
            <a:pPr marL="0" indent="449580">
              <a:lnSpc>
                <a:spcPct val="80000"/>
              </a:lnSpc>
              <a:buNone/>
            </a:pPr>
            <a:r>
              <a:rPr lang="en-US" altLang="zh-CN" sz="2400" dirty="0" smtClean="0"/>
              <a:t>		[</a:t>
            </a:r>
            <a:r>
              <a:rPr lang="zh-CN" altLang="en-US" sz="2400" dirty="0" smtClean="0"/>
              <a:t>修饰符</a:t>
            </a:r>
            <a:r>
              <a:rPr lang="en-US" altLang="zh-CN" sz="2400" dirty="0" smtClean="0"/>
              <a:t>] class </a:t>
            </a:r>
            <a:r>
              <a:rPr lang="en-US" altLang="zh-CN" sz="2400" dirty="0" err="1" smtClean="0"/>
              <a:t>innerClass</a:t>
            </a:r>
            <a:r>
              <a:rPr lang="en-US" altLang="zh-CN" sz="2400" dirty="0" smtClean="0"/>
              <a:t>{</a:t>
            </a:r>
          </a:p>
          <a:p>
            <a:pPr marL="0" indent="449580">
              <a:lnSpc>
                <a:spcPct val="80000"/>
              </a:lnSpc>
              <a:buNone/>
            </a:pPr>
            <a:r>
              <a:rPr lang="en-US" altLang="zh-CN" sz="2400" dirty="0" smtClean="0"/>
              <a:t>			</a:t>
            </a:r>
            <a:r>
              <a:rPr lang="en-US" altLang="zh-CN" sz="2400" dirty="0" smtClean="0">
                <a:latin typeface="Arial" panose="020B0604020202020204" pitchFamily="34" charset="0"/>
              </a:rPr>
              <a:t>…</a:t>
            </a:r>
            <a:endParaRPr lang="en-US" altLang="zh-CN" sz="2400" dirty="0" smtClean="0"/>
          </a:p>
          <a:p>
            <a:pPr marL="0" indent="449580">
              <a:lnSpc>
                <a:spcPct val="80000"/>
              </a:lnSpc>
              <a:buNone/>
            </a:pPr>
            <a:r>
              <a:rPr lang="en-US" altLang="zh-CN" sz="2400" dirty="0" smtClean="0"/>
              <a:t>		}</a:t>
            </a:r>
          </a:p>
          <a:p>
            <a:pPr marL="0" indent="449580">
              <a:lnSpc>
                <a:spcPct val="80000"/>
              </a:lnSpc>
              <a:buNone/>
            </a:pPr>
            <a:r>
              <a:rPr lang="en-US" altLang="zh-CN" sz="2400" dirty="0" smtClean="0"/>
              <a:t>		</a:t>
            </a:r>
            <a:r>
              <a:rPr lang="en-US" altLang="zh-CN" sz="2400" dirty="0" smtClean="0">
                <a:latin typeface="Arial" panose="020B0604020202020204" pitchFamily="34" charset="0"/>
              </a:rPr>
              <a:t>…</a:t>
            </a:r>
            <a:endParaRPr lang="en-US" altLang="zh-CN" sz="2400" dirty="0" smtClean="0"/>
          </a:p>
          <a:p>
            <a:pPr marL="0" indent="449580">
              <a:lnSpc>
                <a:spcPct val="80000"/>
              </a:lnSpc>
              <a:buNone/>
            </a:pPr>
            <a:r>
              <a:rPr lang="en-US" altLang="zh-CN" sz="2400" dirty="0" smtClean="0"/>
              <a:t>	}</a:t>
            </a:r>
            <a:r>
              <a:rPr lang="zh-CN" altLang="en-US" sz="2400" u="sng" dirty="0" smtClean="0">
                <a:solidFill>
                  <a:schemeClr val="hlink"/>
                </a:solidFill>
              </a:rPr>
              <a:t> </a:t>
            </a:r>
            <a:endParaRPr lang="en-US" altLang="zh-CN" sz="2400" u="sng" dirty="0" smtClean="0">
              <a:solidFill>
                <a:schemeClr val="hlink"/>
              </a:solidFill>
            </a:endParaRPr>
          </a:p>
          <a:p>
            <a:endParaRPr lang="zh-CN" altLang="en-US" dirty="0"/>
          </a:p>
        </p:txBody>
      </p:sp>
      <p:sp>
        <p:nvSpPr>
          <p:cNvPr id="4" name="Rectangle 2"/>
          <p:cNvSpPr>
            <a:spLocks noGrp="1" noChangeArrowheads="1"/>
          </p:cNvSpPr>
          <p:nvPr>
            <p:ph type="title"/>
          </p:nvPr>
        </p:nvSpPr>
        <p:spPr>
          <a:xfrm>
            <a:off x="914400" y="188640"/>
            <a:ext cx="8229600" cy="1143000"/>
          </a:xfrm>
        </p:spPr>
        <p:txBody>
          <a:bodyPr/>
          <a:lstStyle/>
          <a:p>
            <a:pPr eaLnBrk="1" hangingPunct="1"/>
            <a:r>
              <a:rPr lang="zh-CN" altLang="en-US" b="1" dirty="0" smtClean="0"/>
              <a:t>内部类</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内部类的种类</a:t>
            </a:r>
          </a:p>
        </p:txBody>
      </p:sp>
      <p:sp>
        <p:nvSpPr>
          <p:cNvPr id="3" name="内容占位符 2"/>
          <p:cNvSpPr>
            <a:spLocks noGrp="1"/>
          </p:cNvSpPr>
          <p:nvPr>
            <p:ph idx="1"/>
          </p:nvPr>
        </p:nvSpPr>
        <p:spPr>
          <a:xfrm>
            <a:off x="467360" y="1196340"/>
            <a:ext cx="7931150" cy="5248275"/>
          </a:xfrm>
        </p:spPr>
        <p:txBody>
          <a:bodyPr/>
          <a:lstStyle/>
          <a:p>
            <a:r>
              <a:rPr lang="en-US" altLang="zh-CN"/>
              <a:t>Java</a:t>
            </a:r>
            <a:r>
              <a:rPr lang="zh-CN" altLang="en-US"/>
              <a:t>允许将一个类定义在另一个类的内部</a:t>
            </a:r>
            <a:endParaRPr lang="en-US" altLang="zh-CN"/>
          </a:p>
          <a:p>
            <a:r>
              <a:rPr lang="zh-CN" altLang="en-US" smtClean="0"/>
              <a:t>如</a:t>
            </a:r>
            <a:r>
              <a:rPr lang="zh-CN" altLang="en-US"/>
              <a:t>果类</a:t>
            </a:r>
            <a:r>
              <a:rPr lang="en-US" altLang="zh-CN"/>
              <a:t>A</a:t>
            </a:r>
            <a:r>
              <a:rPr lang="zh-CN" altLang="en-US"/>
              <a:t>需要维护自己的状态行为</a:t>
            </a:r>
            <a:r>
              <a:rPr lang="en-US" altLang="zh-CN"/>
              <a:t>(</a:t>
            </a:r>
            <a:r>
              <a:rPr lang="zh-CN" altLang="en-US"/>
              <a:t>属性方法</a:t>
            </a:r>
            <a:r>
              <a:rPr lang="en-US" altLang="zh-CN"/>
              <a:t>)</a:t>
            </a:r>
            <a:r>
              <a:rPr lang="zh-CN" altLang="en-US"/>
              <a:t>，但又</a:t>
            </a:r>
            <a:r>
              <a:rPr lang="zh-CN" altLang="en-US">
                <a:solidFill>
                  <a:srgbClr val="FF0000"/>
                </a:solidFill>
              </a:rPr>
              <a:t>为且仅为</a:t>
            </a:r>
            <a:r>
              <a:rPr lang="zh-CN" altLang="en-US"/>
              <a:t>另一个类</a:t>
            </a:r>
            <a:r>
              <a:rPr lang="en-US" altLang="zh-CN"/>
              <a:t>B</a:t>
            </a:r>
            <a:r>
              <a:rPr lang="zh-CN" altLang="en-US"/>
              <a:t>提供支持，那么将其嵌套声明在类</a:t>
            </a:r>
            <a:r>
              <a:rPr lang="en-US" altLang="zh-CN"/>
              <a:t>B</a:t>
            </a:r>
            <a:r>
              <a:rPr lang="zh-CN" altLang="en-US"/>
              <a:t>中，是合乎逻辑且利于维护的</a:t>
            </a:r>
            <a:endParaRPr lang="en-US" altLang="zh-CN"/>
          </a:p>
          <a:p>
            <a:r>
              <a:rPr lang="zh-CN" altLang="en-US"/>
              <a:t>内部类</a:t>
            </a:r>
            <a:r>
              <a:rPr lang="zh-CN" altLang="en-US" smtClean="0"/>
              <a:t>可</a:t>
            </a:r>
            <a:r>
              <a:rPr lang="zh-CN" altLang="en-US"/>
              <a:t>以使代码更具可读性与可维护性，也可以减少源文件的个数，同时增强应用的封装</a:t>
            </a:r>
            <a:r>
              <a:rPr lang="zh-CN" altLang="en-US"/>
              <a:t>特</a:t>
            </a:r>
            <a:r>
              <a:rPr lang="zh-CN" altLang="en-US" smtClean="0"/>
              <a:t>性</a:t>
            </a:r>
            <a:endParaRPr lang="en-US" altLang="zh-CN" smtClean="0">
              <a:sym typeface="+mn-ea"/>
            </a:endParaRPr>
          </a:p>
          <a:p>
            <a:r>
              <a:rPr lang="zh-CN" altLang="en-US">
                <a:sym typeface="+mn-ea"/>
              </a:rPr>
              <a:t>内</a:t>
            </a:r>
            <a:r>
              <a:rPr lang="zh-CN" altLang="en-US">
                <a:sym typeface="+mn-ea"/>
              </a:rPr>
              <a:t>部</a:t>
            </a:r>
            <a:r>
              <a:rPr lang="zh-CN" altLang="en-US" smtClean="0">
                <a:sym typeface="+mn-ea"/>
              </a:rPr>
              <a:t>类分为：</a:t>
            </a:r>
            <a:endParaRPr lang="en-US" altLang="zh-CN" smtClean="0">
              <a:sym typeface="+mn-ea"/>
            </a:endParaRPr>
          </a:p>
          <a:p>
            <a:pPr lvl="1"/>
            <a:r>
              <a:rPr lang="zh-CN" altLang="en-US" smtClean="0">
                <a:sym typeface="+mn-ea"/>
              </a:rPr>
              <a:t>成</a:t>
            </a:r>
            <a:r>
              <a:rPr lang="zh-CN" altLang="en-US">
                <a:sym typeface="+mn-ea"/>
              </a:rPr>
              <a:t>员内部类</a:t>
            </a:r>
          </a:p>
          <a:p>
            <a:pPr lvl="1"/>
            <a:r>
              <a:rPr lang="zh-CN" altLang="en-US">
                <a:sym typeface="+mn-ea"/>
              </a:rPr>
              <a:t>静态内部类</a:t>
            </a:r>
          </a:p>
          <a:p>
            <a:pPr lvl="1"/>
            <a:r>
              <a:rPr lang="zh-CN" altLang="en-US"/>
              <a:t>匿名内部类</a:t>
            </a:r>
          </a:p>
          <a:p>
            <a:pPr lvl="1"/>
            <a:r>
              <a:rPr lang="zh-CN" altLang="en-US"/>
              <a:t>局部内部</a:t>
            </a:r>
            <a:r>
              <a:rPr lang="zh-CN" altLang="en-US" smtClean="0"/>
              <a:t>类（了解）</a:t>
            </a:r>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21088"/>
            <a:ext cx="4536504" cy="2521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a:extLst>
              <a:ext uri="{FF2B5EF4-FFF2-40B4-BE49-F238E27FC236}">
                <a16:creationId xmlns:a16="http://schemas.microsoft.com/office/drawing/2014/main" id="{7AF05274-82DF-4867-8569-8E780532D9D3}"/>
              </a:ext>
            </a:extLst>
          </p:cNvPr>
          <p:cNvSpPr txBox="1"/>
          <p:nvPr/>
        </p:nvSpPr>
        <p:spPr>
          <a:xfrm>
            <a:off x="3635896" y="4797152"/>
            <a:ext cx="1011815" cy="584775"/>
          </a:xfrm>
          <a:prstGeom prst="rect">
            <a:avLst/>
          </a:prstGeom>
          <a:noFill/>
        </p:spPr>
        <p:txBody>
          <a:bodyPr wrap="none" rtlCol="0">
            <a:spAutoFit/>
          </a:bodyPr>
          <a:lstStyle/>
          <a:p>
            <a:r>
              <a:rPr lang="zh-CN" altLang="en-US" sz="1600" b="1" dirty="0">
                <a:solidFill>
                  <a:srgbClr val="FF0000"/>
                </a:solidFill>
              </a:rPr>
              <a:t>嵌套</a:t>
            </a:r>
            <a:endParaRPr lang="en-US" altLang="zh-CN" sz="1600" b="1" dirty="0">
              <a:solidFill>
                <a:srgbClr val="FF0000"/>
              </a:solidFill>
            </a:endParaRPr>
          </a:p>
          <a:p>
            <a:r>
              <a:rPr lang="zh-CN" altLang="en-US" sz="1600" b="1" dirty="0">
                <a:solidFill>
                  <a:srgbClr val="FF0000"/>
                </a:solidFill>
              </a:rPr>
              <a:t>而非并列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成员内部类</a:t>
            </a:r>
            <a:endParaRPr lang="zh-CN" altLang="en-US"/>
          </a:p>
        </p:txBody>
      </p:sp>
      <p:sp>
        <p:nvSpPr>
          <p:cNvPr id="3" name="内容占位符 2"/>
          <p:cNvSpPr>
            <a:spLocks noGrp="1"/>
          </p:cNvSpPr>
          <p:nvPr>
            <p:ph idx="1"/>
          </p:nvPr>
        </p:nvSpPr>
        <p:spPr>
          <a:xfrm>
            <a:off x="467360" y="1052195"/>
            <a:ext cx="7931150" cy="5248275"/>
          </a:xfrm>
        </p:spPr>
        <p:txBody>
          <a:bodyPr/>
          <a:lstStyle/>
          <a:p>
            <a:r>
              <a:rPr lang="zh-CN" altLang="en-US"/>
              <a:t>成员内部类：最普通的一种内部类</a:t>
            </a:r>
            <a:r>
              <a:rPr lang="zh-CN" altLang="en-US" smtClean="0"/>
              <a:t>，在方</a:t>
            </a:r>
            <a:r>
              <a:rPr lang="zh-CN" altLang="en-US"/>
              <a:t>法和代码块的外部定义。</a:t>
            </a:r>
          </a:p>
          <a:p>
            <a:pPr lvl="1"/>
            <a:r>
              <a:rPr lang="zh-CN" altLang="en-US"/>
              <a:t>可以访问外部类所有的属性和方法。但是外部类要访问成员内部类的属性和方法，必须要先实例化成员内部类。</a:t>
            </a:r>
          </a:p>
          <a:p>
            <a:pPr lvl="1"/>
            <a:r>
              <a:rPr lang="zh-CN" altLang="en-US"/>
              <a:t>成员内部类里面不能包含静态的属性和方法</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55576" y="188640"/>
            <a:ext cx="8229600" cy="1143000"/>
          </a:xfrm>
        </p:spPr>
        <p:txBody>
          <a:bodyPr/>
          <a:lstStyle/>
          <a:p>
            <a:r>
              <a:rPr lang="zh-CN" altLang="en-US" b="1">
                <a:latin typeface="宋体" panose="02010600030101010101" pitchFamily="2" charset="-122"/>
              </a:rPr>
              <a:t>成员</a:t>
            </a:r>
            <a:r>
              <a:rPr lang="zh-CN" altLang="en-US" b="1" smtClean="0">
                <a:latin typeface="宋体" panose="02010600030101010101" pitchFamily="2" charset="-122"/>
              </a:rPr>
              <a:t>内</a:t>
            </a:r>
            <a:r>
              <a:rPr lang="zh-CN" altLang="en-US" b="1" dirty="0" smtClean="0">
                <a:latin typeface="宋体" panose="02010600030101010101" pitchFamily="2" charset="-122"/>
              </a:rPr>
              <a:t>部类例子</a:t>
            </a:r>
            <a:endParaRPr lang="zh-CN" altLang="en-US" b="1" dirty="0">
              <a:latin typeface="宋体" panose="02010600030101010101" pitchFamily="2" charset="-122"/>
            </a:endParaRPr>
          </a:p>
        </p:txBody>
      </p:sp>
      <p:pic>
        <p:nvPicPr>
          <p:cNvPr id="3075" name="Picture 3" descr="C:\Users\hc\AppData\Roaming\Tencent\Users\33102844\QQ\WinTemp\RichOle\}RF`F%[S]XCGRB0RBOJ`XF3.png"/>
          <p:cNvPicPr>
            <a:picLocks noChangeAspect="1" noChangeArrowheads="1"/>
          </p:cNvPicPr>
          <p:nvPr/>
        </p:nvPicPr>
        <p:blipFill>
          <a:blip r:embed="rId3" cstate="print"/>
          <a:srcRect/>
          <a:stretch>
            <a:fillRect/>
          </a:stretch>
        </p:blipFill>
        <p:spPr bwMode="auto">
          <a:xfrm>
            <a:off x="6156176" y="1268760"/>
            <a:ext cx="2314575" cy="657225"/>
          </a:xfrm>
          <a:prstGeom prst="rect">
            <a:avLst/>
          </a:prstGeom>
          <a:noFill/>
          <a:ln>
            <a:solidFill>
              <a:srgbClr val="0000FF"/>
            </a:solidFill>
          </a:ln>
        </p:spPr>
      </p:pic>
      <p:pic>
        <p:nvPicPr>
          <p:cNvPr id="3076" name="Picture 4" descr="C:\Users\hc\AppData\Roaming\Tencent\Users\33102844\QQ\WinTemp\RichOle\51B0G`%MO7BZ2~){JMW[1Y5.png"/>
          <p:cNvPicPr>
            <a:picLocks noChangeAspect="1" noChangeArrowheads="1"/>
          </p:cNvPicPr>
          <p:nvPr/>
        </p:nvPicPr>
        <p:blipFill>
          <a:blip r:embed="rId4" cstate="print"/>
          <a:srcRect/>
          <a:stretch>
            <a:fillRect/>
          </a:stretch>
        </p:blipFill>
        <p:spPr bwMode="auto">
          <a:xfrm>
            <a:off x="0" y="908720"/>
            <a:ext cx="5724128" cy="4438133"/>
          </a:xfrm>
          <a:prstGeom prst="rect">
            <a:avLst/>
          </a:prstGeom>
          <a:noFill/>
          <a:ln>
            <a:solidFill>
              <a:srgbClr val="0000FF"/>
            </a:solidFill>
          </a:ln>
        </p:spPr>
      </p:pic>
      <p:pic>
        <p:nvPicPr>
          <p:cNvPr id="3077" name="Picture 5" descr="C:\Users\hc\AppData\Roaming\Tencent\Users\33102844\QQ\WinTemp\RichOle\`Y(_OFF75CTQK]QS{H$1X38.png"/>
          <p:cNvPicPr>
            <a:picLocks noChangeAspect="1" noChangeArrowheads="1"/>
          </p:cNvPicPr>
          <p:nvPr/>
        </p:nvPicPr>
        <p:blipFill>
          <a:blip r:embed="rId5" cstate="print"/>
          <a:srcRect/>
          <a:stretch>
            <a:fillRect/>
          </a:stretch>
        </p:blipFill>
        <p:spPr bwMode="auto">
          <a:xfrm>
            <a:off x="4775515" y="5013176"/>
            <a:ext cx="4368485" cy="1512168"/>
          </a:xfrm>
          <a:prstGeom prst="rect">
            <a:avLst/>
          </a:prstGeom>
          <a:noFill/>
          <a:ln>
            <a:solidFill>
              <a:srgbClr val="0000FF"/>
            </a:solidFill>
          </a:ln>
        </p:spPr>
      </p:pic>
      <p:pic>
        <p:nvPicPr>
          <p:cNvPr id="12289" name="Picture 1" descr="C:\Users\hc\AppData\Roaming\Tencent\Users\33102844\QQ\WinTemp\RichOle\E2O5YN3]I1_S8)QE~)AGM2D.png"/>
          <p:cNvPicPr>
            <a:picLocks noChangeAspect="1" noChangeArrowheads="1"/>
          </p:cNvPicPr>
          <p:nvPr/>
        </p:nvPicPr>
        <p:blipFill>
          <a:blip r:embed="rId6" cstate="print"/>
          <a:srcRect/>
          <a:stretch>
            <a:fillRect/>
          </a:stretch>
        </p:blipFill>
        <p:spPr bwMode="auto">
          <a:xfrm>
            <a:off x="6012160" y="2564904"/>
            <a:ext cx="2832075" cy="1368152"/>
          </a:xfrm>
          <a:prstGeom prst="rect">
            <a:avLst/>
          </a:prstGeom>
          <a:noFill/>
          <a:ln>
            <a:solidFill>
              <a:srgbClr val="FFFF00"/>
            </a:solid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latin typeface="宋体" panose="02010600030101010101" pitchFamily="2" charset="-122"/>
              </a:rPr>
              <a:t>成员内</a:t>
            </a:r>
            <a:r>
              <a:rPr lang="zh-CN" altLang="en-US" b="1">
                <a:latin typeface="宋体" panose="02010600030101010101" pitchFamily="2" charset="-122"/>
              </a:rPr>
              <a:t>部</a:t>
            </a:r>
            <a:r>
              <a:rPr lang="zh-CN" altLang="en-US" b="1" smtClean="0">
                <a:latin typeface="宋体" panose="02010600030101010101" pitchFamily="2" charset="-122"/>
              </a:rPr>
              <a:t>类</a:t>
            </a:r>
            <a:endParaRPr lang="zh-CN" altLang="en-US"/>
          </a:p>
        </p:txBody>
      </p:sp>
      <p:sp>
        <p:nvSpPr>
          <p:cNvPr id="3" name="内容占位符 2"/>
          <p:cNvSpPr>
            <a:spLocks noGrp="1"/>
          </p:cNvSpPr>
          <p:nvPr>
            <p:ph idx="1"/>
          </p:nvPr>
        </p:nvSpPr>
        <p:spPr/>
        <p:txBody>
          <a:bodyPr/>
          <a:lstStyle/>
          <a:p>
            <a:r>
              <a:rPr lang="zh-CN" altLang="en-US" smtClean="0"/>
              <a:t>成员内部类</a:t>
            </a:r>
            <a:r>
              <a:rPr lang="zh-CN" altLang="zh-CN"/>
              <a:t>适合需要与外部类实例紧密交互的场景（如实现事件</a:t>
            </a:r>
            <a:r>
              <a:rPr lang="zh-CN" altLang="zh-CN"/>
              <a:t>监</a:t>
            </a:r>
            <a:r>
              <a:rPr lang="zh-CN" altLang="zh-CN" smtClean="0"/>
              <a:t>听</a:t>
            </a:r>
            <a:r>
              <a:rPr lang="zh-CN" altLang="en-US" smtClean="0"/>
              <a:t>等</a:t>
            </a:r>
            <a:r>
              <a:rPr lang="zh-CN" altLang="zh-CN" smtClean="0"/>
              <a:t>）</a:t>
            </a:r>
            <a:r>
              <a:rPr lang="zh-CN" altLang="zh-CN"/>
              <a:t>。</a:t>
            </a:r>
            <a:r>
              <a:rPr lang="zh-CN" altLang="en-US" smtClean="0"/>
              <a:t>一般仅</a:t>
            </a:r>
            <a:r>
              <a:rPr lang="zh-CN" altLang="en-US"/>
              <a:t>在内部使用。内部类对象持有外部类对象引用，内部类对象在使用时，外部类资源无法释放，容易导致内存溢出</a:t>
            </a:r>
          </a:p>
        </p:txBody>
      </p:sp>
    </p:spTree>
    <p:extLst>
      <p:ext uri="{BB962C8B-B14F-4D97-AF65-F5344CB8AC3E}">
        <p14:creationId xmlns:p14="http://schemas.microsoft.com/office/powerpoint/2010/main" val="1656027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静态内部类</a:t>
            </a:r>
            <a:endParaRPr lang="zh-CN" altLang="en-US"/>
          </a:p>
        </p:txBody>
      </p:sp>
      <p:sp>
        <p:nvSpPr>
          <p:cNvPr id="3" name="内容占位符 2"/>
          <p:cNvSpPr>
            <a:spLocks noGrp="1"/>
          </p:cNvSpPr>
          <p:nvPr>
            <p:ph idx="1"/>
          </p:nvPr>
        </p:nvSpPr>
        <p:spPr>
          <a:xfrm>
            <a:off x="0" y="846455"/>
            <a:ext cx="8954070" cy="5248275"/>
          </a:xfrm>
        </p:spPr>
        <p:txBody>
          <a:bodyPr/>
          <a:lstStyle/>
          <a:p>
            <a:r>
              <a:rPr lang="zh-CN" altLang="en-US"/>
              <a:t>静态内部类：在成员内部类多加了一个 static 关键字</a:t>
            </a:r>
            <a:r>
              <a:rPr lang="zh-CN" altLang="en-US" smtClean="0"/>
              <a:t>。</a:t>
            </a:r>
            <a:endParaRPr lang="en-US" altLang="zh-CN" smtClean="0"/>
          </a:p>
          <a:p>
            <a:pPr lvl="1"/>
            <a:r>
              <a:rPr lang="zh-CN" altLang="en-US"/>
              <a:t>静态内部类只能访问外部类的静态成员变量和方</a:t>
            </a:r>
            <a:r>
              <a:rPr lang="zh-CN" altLang="en-US" smtClean="0"/>
              <a:t>法</a:t>
            </a:r>
            <a:endParaRPr lang="en-US" altLang="zh-CN" smtClean="0"/>
          </a:p>
          <a:p>
            <a:pPr marL="457200" lvl="1" indent="0">
              <a:buNone/>
            </a:pPr>
            <a:endParaRPr lang="en-US" altLang="zh-CN" smtClean="0"/>
          </a:p>
          <a:p>
            <a:r>
              <a:rPr lang="zh-CN" altLang="en-US" smtClean="0"/>
              <a:t>如</a:t>
            </a:r>
            <a:r>
              <a:rPr lang="zh-CN" altLang="en-US"/>
              <a:t>何创建静态内部类实</a:t>
            </a:r>
            <a:r>
              <a:rPr lang="zh-CN" altLang="en-US" smtClean="0"/>
              <a:t>例</a:t>
            </a:r>
            <a:endParaRPr lang="en-US" altLang="zh-CN" smtClean="0"/>
          </a:p>
          <a:p>
            <a:pPr lvl="1"/>
            <a:r>
              <a:rPr lang="zh-CN" altLang="en-US"/>
              <a:t>在非外部类中：外部类名</a:t>
            </a:r>
            <a:r>
              <a:rPr lang="en-US" altLang="zh-CN"/>
              <a:t>.</a:t>
            </a:r>
            <a:r>
              <a:rPr lang="zh-CN" altLang="en-US"/>
              <a:t>内部类名 </a:t>
            </a:r>
            <a:r>
              <a:rPr lang="en-US" altLang="zh-CN"/>
              <a:t>name = new </a:t>
            </a:r>
            <a:r>
              <a:rPr lang="zh-CN" altLang="en-US"/>
              <a:t>外部类名</a:t>
            </a:r>
            <a:r>
              <a:rPr lang="en-US" altLang="zh-CN"/>
              <a:t>.</a:t>
            </a:r>
            <a:r>
              <a:rPr lang="zh-CN" altLang="en-US"/>
              <a:t>内部类名</a:t>
            </a:r>
            <a:r>
              <a:rPr lang="en-US" altLang="zh-CN"/>
              <a:t>();</a:t>
            </a:r>
          </a:p>
          <a:p>
            <a:pPr lvl="1"/>
            <a:r>
              <a:rPr lang="zh-CN" altLang="en-US"/>
              <a:t>在外部类中：内部类名 </a:t>
            </a:r>
            <a:r>
              <a:rPr lang="en-US" altLang="zh-CN"/>
              <a:t>name = new </a:t>
            </a:r>
            <a:r>
              <a:rPr lang="zh-CN" altLang="en-US"/>
              <a:t>内部类名</a:t>
            </a:r>
            <a:r>
              <a:rPr lang="en-US" altLang="zh-CN"/>
              <a:t>();</a:t>
            </a:r>
            <a:endParaRPr lang="zh-CN" altLang="en-US"/>
          </a:p>
          <a:p>
            <a:pPr marL="0" indent="0">
              <a:buNone/>
            </a:pPr>
            <a:endParaRPr lang="zh-CN" altLang="en-US"/>
          </a:p>
        </p:txBody>
      </p:sp>
      <p:sp>
        <p:nvSpPr>
          <p:cNvPr id="4" name="矩形 3"/>
          <p:cNvSpPr/>
          <p:nvPr/>
        </p:nvSpPr>
        <p:spPr>
          <a:xfrm>
            <a:off x="117848" y="4365104"/>
            <a:ext cx="856895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lgn="l"/>
            <a:r>
              <a:rPr lang="zh-CN" altLang="en-US"/>
              <a:t>外部类不可以定义为静态类，</a:t>
            </a:r>
            <a:r>
              <a:rPr lang="en-US" altLang="zh-CN"/>
              <a:t>Java</a:t>
            </a:r>
            <a:r>
              <a:rPr lang="zh-CN" altLang="en-US"/>
              <a:t>中静态类只有一种，那就是静态内部类，顶级类不能用</a:t>
            </a:r>
            <a:r>
              <a:rPr lang="en-US" altLang="zh-CN"/>
              <a:t>static </a:t>
            </a:r>
            <a:r>
              <a:rPr lang="zh-CN" altLang="en-US"/>
              <a:t>修饰</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静态内部类的例子</a:t>
            </a:r>
            <a:endParaRPr lang="zh-CN" altLang="en-US"/>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44581"/>
            <a:ext cx="41719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5"/>
          <p:cNvSpPr txBox="1"/>
          <p:nvPr/>
        </p:nvSpPr>
        <p:spPr>
          <a:xfrm>
            <a:off x="3846590" y="3321453"/>
            <a:ext cx="2871299" cy="1077218"/>
          </a:xfrm>
          <a:prstGeom prst="rect">
            <a:avLst/>
          </a:prstGeom>
          <a:noFill/>
        </p:spPr>
        <p:txBody>
          <a:bodyPr wrap="none" rtlCol="0">
            <a:spAutoFit/>
          </a:bodyPr>
          <a:lstStyle/>
          <a:p>
            <a:r>
              <a:rPr lang="en-US" altLang="zh-CN" sz="1600" b="1" dirty="0">
                <a:solidFill>
                  <a:srgbClr val="FF0000"/>
                </a:solidFill>
              </a:rPr>
              <a:t>IQ</a:t>
            </a:r>
            <a:r>
              <a:rPr lang="zh-CN" altLang="en-US" sz="1600" b="1" dirty="0">
                <a:solidFill>
                  <a:srgbClr val="FF0000"/>
                </a:solidFill>
              </a:rPr>
              <a:t>为只有人具有的特性</a:t>
            </a:r>
            <a:endParaRPr lang="en-US" altLang="zh-CN" sz="1600" b="1" dirty="0">
              <a:solidFill>
                <a:srgbClr val="FF0000"/>
              </a:solidFill>
            </a:endParaRPr>
          </a:p>
          <a:p>
            <a:r>
              <a:rPr lang="zh-CN" altLang="en-US" sz="1600" b="1" dirty="0">
                <a:solidFill>
                  <a:srgbClr val="FF0000"/>
                </a:solidFill>
              </a:rPr>
              <a:t>因此可以置</a:t>
            </a:r>
            <a:r>
              <a:rPr lang="zh-CN" altLang="en-US" sz="1600" b="1">
                <a:solidFill>
                  <a:srgbClr val="FF0000"/>
                </a:solidFill>
              </a:rPr>
              <a:t>于</a:t>
            </a:r>
            <a:r>
              <a:rPr lang="en-US" altLang="zh-CN" sz="1600" b="1" smtClean="0">
                <a:solidFill>
                  <a:srgbClr val="FF0000"/>
                </a:solidFill>
              </a:rPr>
              <a:t>Person</a:t>
            </a:r>
            <a:r>
              <a:rPr lang="zh-CN" altLang="en-US" sz="1600" b="1" dirty="0">
                <a:solidFill>
                  <a:srgbClr val="FF0000"/>
                </a:solidFill>
              </a:rPr>
              <a:t>类型内部</a:t>
            </a:r>
            <a:endParaRPr lang="en-US" altLang="zh-CN" sz="1600" b="1" dirty="0">
              <a:solidFill>
                <a:srgbClr val="FF0000"/>
              </a:solidFill>
            </a:endParaRPr>
          </a:p>
          <a:p>
            <a:r>
              <a:rPr lang="zh-CN" altLang="en-US" sz="1600" b="1" dirty="0">
                <a:solidFill>
                  <a:srgbClr val="FF0000"/>
                </a:solidFill>
              </a:rPr>
              <a:t>与普通实体类相同</a:t>
            </a:r>
            <a:endParaRPr lang="en-US" altLang="zh-CN" sz="1600" b="1" dirty="0">
              <a:solidFill>
                <a:srgbClr val="FF0000"/>
              </a:solidFill>
            </a:endParaRPr>
          </a:p>
          <a:p>
            <a:r>
              <a:rPr lang="zh-CN" altLang="en-US" sz="1600" b="1" dirty="0">
                <a:solidFill>
                  <a:srgbClr val="FF0000"/>
                </a:solidFill>
              </a:rPr>
              <a:t>封装</a:t>
            </a:r>
            <a:r>
              <a:rPr lang="en-US" altLang="zh-CN" sz="1600" b="1" dirty="0">
                <a:solidFill>
                  <a:srgbClr val="FF0000"/>
                </a:solidFill>
              </a:rPr>
              <a:t>IQ</a:t>
            </a:r>
            <a:r>
              <a:rPr lang="zh-CN" altLang="en-US" sz="1600" b="1" dirty="0">
                <a:solidFill>
                  <a:srgbClr val="FF0000"/>
                </a:solidFill>
              </a:rPr>
              <a:t>的相关属性</a:t>
            </a:r>
          </a:p>
        </p:txBody>
      </p:sp>
      <p:sp>
        <p:nvSpPr>
          <p:cNvPr id="6" name="TextBox 4"/>
          <p:cNvSpPr txBox="1"/>
          <p:nvPr/>
        </p:nvSpPr>
        <p:spPr>
          <a:xfrm>
            <a:off x="4238106" y="1393787"/>
            <a:ext cx="1210588" cy="830997"/>
          </a:xfrm>
          <a:prstGeom prst="rect">
            <a:avLst/>
          </a:prstGeom>
          <a:noFill/>
        </p:spPr>
        <p:txBody>
          <a:bodyPr wrap="none" rtlCol="0">
            <a:spAutoFit/>
          </a:bodyPr>
          <a:lstStyle/>
          <a:p>
            <a:r>
              <a:rPr lang="zh-CN" altLang="en-US" sz="1600" b="1" dirty="0">
                <a:solidFill>
                  <a:srgbClr val="FF0000"/>
                </a:solidFill>
              </a:rPr>
              <a:t>基于组合</a:t>
            </a:r>
            <a:endParaRPr lang="en-US" altLang="zh-CN" sz="1600" b="1" dirty="0">
              <a:solidFill>
                <a:srgbClr val="FF0000"/>
              </a:solidFill>
            </a:endParaRPr>
          </a:p>
          <a:p>
            <a:r>
              <a:rPr lang="zh-CN" altLang="en-US" sz="1600" b="1" dirty="0">
                <a:solidFill>
                  <a:srgbClr val="FF0000"/>
                </a:solidFill>
              </a:rPr>
              <a:t>将</a:t>
            </a:r>
            <a:r>
              <a:rPr lang="en-US" altLang="zh-CN" sz="1600" b="1" dirty="0">
                <a:solidFill>
                  <a:srgbClr val="FF0000"/>
                </a:solidFill>
              </a:rPr>
              <a:t>IQ</a:t>
            </a:r>
            <a:r>
              <a:rPr lang="zh-CN" altLang="en-US" sz="1600" b="1" dirty="0">
                <a:solidFill>
                  <a:srgbClr val="FF0000"/>
                </a:solidFill>
              </a:rPr>
              <a:t>封装</a:t>
            </a:r>
            <a:endParaRPr lang="en-US" altLang="zh-CN" sz="1600" b="1" dirty="0">
              <a:solidFill>
                <a:srgbClr val="FF0000"/>
              </a:solidFill>
            </a:endParaRPr>
          </a:p>
          <a:p>
            <a:r>
              <a:rPr lang="zh-CN" altLang="en-US" sz="1600" b="1" dirty="0">
                <a:solidFill>
                  <a:srgbClr val="FF0000"/>
                </a:solidFill>
              </a:rPr>
              <a:t>为人的属性</a:t>
            </a:r>
          </a:p>
        </p:txBody>
      </p:sp>
      <p:sp>
        <p:nvSpPr>
          <p:cNvPr id="7" name="TextBox 12"/>
          <p:cNvSpPr txBox="1"/>
          <p:nvPr/>
        </p:nvSpPr>
        <p:spPr>
          <a:xfrm>
            <a:off x="1238222" y="5788614"/>
            <a:ext cx="2486578" cy="584775"/>
          </a:xfrm>
          <a:prstGeom prst="rect">
            <a:avLst/>
          </a:prstGeom>
          <a:noFill/>
        </p:spPr>
        <p:txBody>
          <a:bodyPr wrap="none" rtlCol="0">
            <a:spAutoFit/>
          </a:bodyPr>
          <a:lstStyle/>
          <a:p>
            <a:r>
              <a:rPr lang="zh-CN" altLang="en-US" sz="1600" b="1" dirty="0">
                <a:solidFill>
                  <a:srgbClr val="FF0000"/>
                </a:solidFill>
              </a:rPr>
              <a:t>创建</a:t>
            </a:r>
            <a:r>
              <a:rPr lang="en-US" altLang="zh-CN" sz="1600" b="1" dirty="0">
                <a:solidFill>
                  <a:srgbClr val="FF0000"/>
                </a:solidFill>
              </a:rPr>
              <a:t>person</a:t>
            </a:r>
            <a:r>
              <a:rPr lang="zh-CN" altLang="en-US" sz="1600" b="1" dirty="0">
                <a:solidFill>
                  <a:srgbClr val="FF0000"/>
                </a:solidFill>
              </a:rPr>
              <a:t>对象</a:t>
            </a:r>
            <a:endParaRPr lang="en-US" altLang="zh-CN" sz="1600" b="1" dirty="0">
              <a:solidFill>
                <a:srgbClr val="FF0000"/>
              </a:solidFill>
            </a:endParaRPr>
          </a:p>
          <a:p>
            <a:r>
              <a:rPr lang="zh-CN" altLang="en-US" sz="1600" b="1" dirty="0">
                <a:solidFill>
                  <a:srgbClr val="FF0000"/>
                </a:solidFill>
              </a:rPr>
              <a:t>封装</a:t>
            </a:r>
            <a:r>
              <a:rPr lang="en-US" altLang="zh-CN" sz="1600" b="1" dirty="0">
                <a:solidFill>
                  <a:srgbClr val="FF0000"/>
                </a:solidFill>
              </a:rPr>
              <a:t>IQ</a:t>
            </a:r>
            <a:r>
              <a:rPr lang="zh-CN" altLang="en-US" sz="1600" b="1" dirty="0">
                <a:solidFill>
                  <a:srgbClr val="FF0000"/>
                </a:solidFill>
              </a:rPr>
              <a:t>对象为其</a:t>
            </a:r>
            <a:r>
              <a:rPr lang="en-US" altLang="zh-CN" sz="1600" b="1" dirty="0" err="1">
                <a:solidFill>
                  <a:srgbClr val="FF0000"/>
                </a:solidFill>
              </a:rPr>
              <a:t>iq</a:t>
            </a:r>
            <a:r>
              <a:rPr lang="zh-CN" altLang="en-US" sz="1600" b="1" dirty="0">
                <a:solidFill>
                  <a:srgbClr val="FF0000"/>
                </a:solidFill>
              </a:rPr>
              <a:t>属性值</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7" y="4869160"/>
            <a:ext cx="46291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直接箭头连接符 8"/>
          <p:cNvCxnSpPr/>
          <p:nvPr/>
        </p:nvCxnSpPr>
        <p:spPr>
          <a:xfrm>
            <a:off x="1842229" y="5076631"/>
            <a:ext cx="2808312" cy="2160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10">
            <a:extLst>
              <a:ext uri="{FF2B5EF4-FFF2-40B4-BE49-F238E27FC236}">
                <a16:creationId xmlns:a16="http://schemas.microsoft.com/office/drawing/2014/main" id="{08CAC32F-1ACC-4BF2-8A56-D24664EB45E1}"/>
              </a:ext>
            </a:extLst>
          </p:cNvPr>
          <p:cNvSpPr txBox="1"/>
          <p:nvPr/>
        </p:nvSpPr>
        <p:spPr>
          <a:xfrm>
            <a:off x="5471419" y="4675165"/>
            <a:ext cx="2872902" cy="1077218"/>
          </a:xfrm>
          <a:prstGeom prst="rect">
            <a:avLst/>
          </a:prstGeom>
          <a:noFill/>
        </p:spPr>
        <p:txBody>
          <a:bodyPr wrap="none" rtlCol="0">
            <a:spAutoFit/>
          </a:bodyPr>
          <a:lstStyle/>
          <a:p>
            <a:r>
              <a:rPr lang="zh-CN" altLang="en-US" sz="1600" b="1" dirty="0">
                <a:solidFill>
                  <a:srgbClr val="FF0000"/>
                </a:solidFill>
              </a:rPr>
              <a:t>基于外部类名称</a:t>
            </a:r>
            <a:r>
              <a:rPr lang="en-US" altLang="zh-CN" sz="1600" b="1" dirty="0">
                <a:solidFill>
                  <a:srgbClr val="FF0000"/>
                </a:solidFill>
              </a:rPr>
              <a:t>.</a:t>
            </a:r>
            <a:r>
              <a:rPr lang="zh-CN" altLang="en-US" sz="1600" b="1" dirty="0">
                <a:solidFill>
                  <a:srgbClr val="FF0000"/>
                </a:solidFill>
              </a:rPr>
              <a:t>静态内部类</a:t>
            </a:r>
            <a:endParaRPr lang="en-US" altLang="zh-CN" sz="1600" b="1" dirty="0">
              <a:solidFill>
                <a:srgbClr val="FF0000"/>
              </a:solidFill>
            </a:endParaRPr>
          </a:p>
          <a:p>
            <a:r>
              <a:rPr lang="zh-CN" altLang="en-US" sz="1600" b="1" dirty="0">
                <a:solidFill>
                  <a:srgbClr val="FF0000"/>
                </a:solidFill>
              </a:rPr>
              <a:t>引入静态内部类型</a:t>
            </a:r>
            <a:endParaRPr lang="en-US" altLang="zh-CN" sz="1600" b="1" dirty="0">
              <a:solidFill>
                <a:srgbClr val="FF0000"/>
              </a:solidFill>
            </a:endParaRPr>
          </a:p>
          <a:p>
            <a:r>
              <a:rPr lang="zh-CN" altLang="en-US" sz="1600" b="1" dirty="0">
                <a:solidFill>
                  <a:srgbClr val="FF0000"/>
                </a:solidFill>
              </a:rPr>
              <a:t>与普通类相同的构建操作过程</a:t>
            </a:r>
            <a:endParaRPr lang="en-US" altLang="zh-CN" sz="1600" b="1" dirty="0">
              <a:solidFill>
                <a:srgbClr val="FF0000"/>
              </a:solidFill>
            </a:endParaRPr>
          </a:p>
          <a:p>
            <a:r>
              <a:rPr lang="zh-CN" altLang="en-US" sz="1600" b="1" dirty="0">
                <a:solidFill>
                  <a:srgbClr val="FF0000"/>
                </a:solidFill>
              </a:rPr>
              <a:t>从而创建静态内部类的对象</a:t>
            </a:r>
          </a:p>
        </p:txBody>
      </p:sp>
    </p:spTree>
    <p:extLst>
      <p:ext uri="{BB962C8B-B14F-4D97-AF65-F5344CB8AC3E}">
        <p14:creationId xmlns:p14="http://schemas.microsoft.com/office/powerpoint/2010/main" val="192371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抽象方法</a:t>
            </a:r>
            <a:endParaRPr lang="zh-CN" altLang="en-US" dirty="0"/>
          </a:p>
        </p:txBody>
      </p:sp>
      <p:sp>
        <p:nvSpPr>
          <p:cNvPr id="3" name="内容占位符 2"/>
          <p:cNvSpPr>
            <a:spLocks noGrp="1"/>
          </p:cNvSpPr>
          <p:nvPr>
            <p:ph idx="1"/>
          </p:nvPr>
        </p:nvSpPr>
        <p:spPr>
          <a:xfrm>
            <a:off x="467544" y="1124744"/>
            <a:ext cx="8352928" cy="5248275"/>
          </a:xfrm>
        </p:spPr>
        <p:txBody>
          <a:bodyPr/>
          <a:lstStyle/>
          <a:p>
            <a:pPr>
              <a:lnSpc>
                <a:spcPct val="90000"/>
              </a:lnSpc>
            </a:pPr>
            <a:r>
              <a:rPr lang="zh-CN" altLang="en-US" dirty="0" smtClean="0"/>
              <a:t>用关键字</a:t>
            </a:r>
            <a:r>
              <a:rPr lang="en-US" altLang="zh-CN" dirty="0" smtClean="0"/>
              <a:t>abstract</a:t>
            </a:r>
            <a:r>
              <a:rPr lang="zh-CN" altLang="en-US" dirty="0" smtClean="0"/>
              <a:t>修饰的方法称为</a:t>
            </a:r>
            <a:r>
              <a:rPr lang="en-US" altLang="zh-CN" dirty="0" smtClean="0"/>
              <a:t>abstract</a:t>
            </a:r>
            <a:r>
              <a:rPr lang="zh-CN" altLang="en-US" dirty="0" smtClean="0"/>
              <a:t>方法</a:t>
            </a:r>
            <a:r>
              <a:rPr lang="en-US" altLang="zh-CN" dirty="0" smtClean="0"/>
              <a:t>(</a:t>
            </a:r>
            <a:r>
              <a:rPr lang="zh-CN" altLang="en-US" dirty="0" smtClean="0"/>
              <a:t>抽象方法</a:t>
            </a:r>
            <a:r>
              <a:rPr lang="en-US" altLang="zh-CN" dirty="0" smtClean="0"/>
              <a:t>)</a:t>
            </a:r>
          </a:p>
          <a:p>
            <a:pPr marL="342900" lvl="1" indent="-342900">
              <a:lnSpc>
                <a:spcPct val="90000"/>
              </a:lnSpc>
              <a:buSzTx/>
              <a:buBlip>
                <a:blip r:embed="rId2"/>
              </a:buBlip>
            </a:pPr>
            <a:r>
              <a:rPr lang="zh-CN" altLang="en-US" sz="2800" dirty="0" smtClean="0"/>
              <a:t>对于</a:t>
            </a:r>
            <a:r>
              <a:rPr lang="en-US" altLang="zh-CN" sz="2800" dirty="0" smtClean="0"/>
              <a:t>abstract</a:t>
            </a:r>
            <a:r>
              <a:rPr lang="zh-CN" altLang="en-US" sz="2800" dirty="0" smtClean="0"/>
              <a:t>方法，只允许声明，不允许实现，也就是只定义相应的方法头，而没有体内容</a:t>
            </a:r>
            <a:endParaRPr lang="en-US" altLang="zh-CN" sz="2800" dirty="0" smtClean="0"/>
          </a:p>
          <a:p>
            <a:pPr marL="742950" lvl="2" indent="-342900">
              <a:lnSpc>
                <a:spcPct val="90000"/>
              </a:lnSpc>
              <a:buNone/>
            </a:pPr>
            <a:r>
              <a:rPr lang="zh-CN" altLang="en-US" dirty="0" smtClean="0"/>
              <a:t>例如：</a:t>
            </a:r>
            <a:r>
              <a:rPr lang="en-US" altLang="zh-CN" dirty="0" smtClean="0"/>
              <a:t>abstract</a:t>
            </a:r>
            <a:r>
              <a:rPr lang="zh-CN" altLang="en-US" dirty="0" smtClean="0"/>
              <a:t> </a:t>
            </a:r>
            <a:r>
              <a:rPr lang="en-US" altLang="zh-CN" dirty="0" smtClean="0"/>
              <a:t> double</a:t>
            </a:r>
            <a:r>
              <a:rPr lang="zh-CN" altLang="en-US" dirty="0" smtClean="0"/>
              <a:t>  </a:t>
            </a:r>
            <a:r>
              <a:rPr lang="en-US" altLang="zh-CN" dirty="0" err="1" smtClean="0"/>
              <a:t>getArea</a:t>
            </a:r>
            <a:r>
              <a:rPr lang="en-US" altLang="zh-CN" dirty="0" smtClean="0"/>
              <a:t>(</a:t>
            </a:r>
            <a:r>
              <a:rPr lang="zh-CN" altLang="en-US" dirty="0" smtClean="0"/>
              <a:t> </a:t>
            </a:r>
            <a:r>
              <a:rPr lang="en-US" altLang="zh-CN" dirty="0" smtClean="0"/>
              <a:t>); </a:t>
            </a:r>
          </a:p>
          <a:p>
            <a:pPr marL="742950" lvl="2" indent="-342900">
              <a:lnSpc>
                <a:spcPct val="90000"/>
              </a:lnSpc>
              <a:buNone/>
            </a:pPr>
            <a:endParaRPr lang="en-US" altLang="zh-CN" dirty="0" smtClean="0"/>
          </a:p>
          <a:p>
            <a:pPr marL="342900" lvl="1" indent="-342900">
              <a:lnSpc>
                <a:spcPct val="90000"/>
              </a:lnSpc>
              <a:buSzTx/>
              <a:buBlip>
                <a:blip r:embed="rId2"/>
              </a:buBlip>
            </a:pPr>
            <a:r>
              <a:rPr lang="zh-CN" altLang="en-US" dirty="0" smtClean="0"/>
              <a:t>抽象方法不允许使用</a:t>
            </a:r>
            <a:r>
              <a:rPr lang="en-US" altLang="zh-CN" dirty="0" smtClean="0"/>
              <a:t>static</a:t>
            </a:r>
            <a:r>
              <a:rPr lang="zh-CN" altLang="en-US" dirty="0" smtClean="0"/>
              <a:t>、</a:t>
            </a:r>
            <a:r>
              <a:rPr lang="en-US" altLang="zh-CN" dirty="0" smtClean="0"/>
              <a:t>final</a:t>
            </a:r>
            <a:r>
              <a:rPr lang="zh-CN" altLang="en-US" dirty="0" smtClean="0"/>
              <a:t>、</a:t>
            </a:r>
            <a:r>
              <a:rPr lang="en-US" altLang="zh-CN" dirty="0" smtClean="0"/>
              <a:t>private</a:t>
            </a:r>
            <a:r>
              <a:rPr lang="zh-CN" altLang="en-US" dirty="0" smtClean="0"/>
              <a:t>修饰。</a:t>
            </a:r>
            <a:endParaRPr lang="en-US" altLang="zh-CN" dirty="0" smtClean="0"/>
          </a:p>
          <a:p>
            <a:pPr marL="342900" lvl="1" indent="-342900">
              <a:lnSpc>
                <a:spcPct val="90000"/>
              </a:lnSpc>
              <a:buSzTx/>
              <a:buBlip>
                <a:blip r:embed="rId2"/>
              </a:buBlip>
            </a:pPr>
            <a:r>
              <a:rPr lang="zh-CN" altLang="zh-CN" dirty="0" smtClean="0"/>
              <a:t>抽象类里面可以有抽象方法</a:t>
            </a:r>
            <a:r>
              <a:rPr lang="en-US" altLang="zh-CN" dirty="0" smtClean="0"/>
              <a:t>,</a:t>
            </a:r>
            <a:r>
              <a:rPr lang="zh-CN" altLang="zh-CN" dirty="0" smtClean="0"/>
              <a:t>也可以没有没有抽象方法，但含有抽象方法的类一定是抽象类。</a:t>
            </a:r>
            <a:endParaRPr lang="en-US" altLang="zh-CN" dirty="0" smtClean="0"/>
          </a:p>
          <a:p>
            <a:pPr>
              <a:lnSpc>
                <a:spcPct val="90000"/>
              </a:lnSpc>
              <a:buNone/>
            </a:pPr>
            <a:endParaRPr lang="en-US" altLang="zh-CN" dirty="0" smtClean="0">
              <a:solidFill>
                <a:srgbClr val="0000FF"/>
              </a:solidFill>
            </a:endParaRPr>
          </a:p>
          <a:p>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匿名内部类</a:t>
            </a:r>
          </a:p>
        </p:txBody>
      </p:sp>
      <p:sp>
        <p:nvSpPr>
          <p:cNvPr id="3" name="内容占位符 2"/>
          <p:cNvSpPr>
            <a:spLocks noGrp="1"/>
          </p:cNvSpPr>
          <p:nvPr>
            <p:ph idx="1"/>
          </p:nvPr>
        </p:nvSpPr>
        <p:spPr>
          <a:xfrm>
            <a:off x="467360" y="1124585"/>
            <a:ext cx="7931150" cy="5248275"/>
          </a:xfrm>
        </p:spPr>
        <p:txBody>
          <a:bodyPr/>
          <a:lstStyle/>
          <a:p>
            <a:r>
              <a:rPr lang="zh-CN" altLang="en-US"/>
              <a:t>没有名字的内部类。有</a:t>
            </a:r>
            <a:r>
              <a:rPr lang="zh-CN" altLang="en-US" smtClean="0"/>
              <a:t>两种匿</a:t>
            </a:r>
            <a:r>
              <a:rPr lang="zh-CN" altLang="en-US"/>
              <a:t>名类：</a:t>
            </a:r>
          </a:p>
          <a:p>
            <a:pPr lvl="1"/>
            <a:r>
              <a:rPr lang="zh-CN" altLang="en-US"/>
              <a:t>和继承有关</a:t>
            </a:r>
          </a:p>
          <a:p>
            <a:pPr lvl="1"/>
            <a:r>
              <a:rPr lang="zh-CN" altLang="en-US"/>
              <a:t>和接口有关</a:t>
            </a:r>
          </a:p>
          <a:p>
            <a:endParaRPr lang="zh-CN" altLang="en-US"/>
          </a:p>
          <a:p>
            <a:r>
              <a:rPr lang="zh-CN" altLang="en-US"/>
              <a:t>当一个内部类需要继承或者实现接口时，而且只使用一次的时候，可以考虑使用匿名内部类。</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1143000"/>
          </a:xfrm>
        </p:spPr>
        <p:txBody>
          <a:bodyPr/>
          <a:lstStyle/>
          <a:p>
            <a:r>
              <a:rPr lang="zh-CN" altLang="en-US" b="1" dirty="0" smtClean="0">
                <a:latin typeface="宋体" panose="02010600030101010101" pitchFamily="2" charset="-122"/>
              </a:rPr>
              <a:t>和继承有关的匿名类</a:t>
            </a:r>
            <a:endParaRPr lang="zh-CN" altLang="en-US" dirty="0"/>
          </a:p>
        </p:txBody>
      </p:sp>
      <p:sp>
        <p:nvSpPr>
          <p:cNvPr id="3" name="内容占位符 2"/>
          <p:cNvSpPr>
            <a:spLocks noGrp="1"/>
          </p:cNvSpPr>
          <p:nvPr>
            <p:ph idx="1"/>
          </p:nvPr>
        </p:nvSpPr>
        <p:spPr>
          <a:xfrm>
            <a:off x="539552" y="1052736"/>
            <a:ext cx="7931150" cy="5248275"/>
          </a:xfrm>
        </p:spPr>
        <p:txBody>
          <a:bodyPr/>
          <a:lstStyle/>
          <a:p>
            <a:r>
              <a:rPr lang="zh-CN" altLang="zh-CN" dirty="0" smtClean="0"/>
              <a:t>假设没有显</a:t>
            </a:r>
            <a:r>
              <a:rPr lang="zh-CN" altLang="en-US" dirty="0" smtClean="0"/>
              <a:t>式的</a:t>
            </a:r>
            <a:r>
              <a:rPr lang="zh-CN" altLang="zh-CN" dirty="0" smtClean="0"/>
              <a:t>声明一个类的子类</a:t>
            </a:r>
            <a:r>
              <a:rPr lang="zh-CN" altLang="en-US" dirty="0" smtClean="0"/>
              <a:t>，</a:t>
            </a:r>
            <a:r>
              <a:rPr lang="zh-CN" altLang="zh-CN" dirty="0" smtClean="0"/>
              <a:t>而又想用子类创建对象</a:t>
            </a:r>
            <a:r>
              <a:rPr lang="zh-CN" altLang="en-US" dirty="0" smtClean="0"/>
              <a:t>，怎么办</a:t>
            </a:r>
            <a:r>
              <a:rPr lang="en-US" altLang="zh-CN" dirty="0" smtClean="0"/>
              <a:t>?</a:t>
            </a:r>
            <a:endParaRPr lang="en-US" altLang="zh-CN" dirty="0" smtClean="0">
              <a:latin typeface="宋体" panose="02010600030101010101" pitchFamily="2" charset="-122"/>
            </a:endParaRPr>
          </a:p>
          <a:p>
            <a:pPr lvl="1"/>
            <a:r>
              <a:rPr lang="en-US" altLang="zh-CN" dirty="0" smtClean="0"/>
              <a:t>Java</a:t>
            </a:r>
            <a:r>
              <a:rPr lang="zh-CN" altLang="zh-CN" dirty="0" smtClean="0"/>
              <a:t>允许我们直接使用一个类的子类的类体创建一个子类对象。</a:t>
            </a:r>
            <a:endParaRPr lang="en-US" altLang="zh-CN" dirty="0" smtClean="0"/>
          </a:p>
          <a:p>
            <a:pPr lvl="1"/>
            <a:r>
              <a:rPr lang="zh-CN" altLang="en-US" dirty="0" smtClean="0"/>
              <a:t>在创建对象时，程序允许我们把类体与对象的创建组合在一起，也就是说，类创建对象时，除了构造方法还有类体，此类体被认为是该类的一个子类去掉类声明后的类体</a:t>
            </a:r>
            <a:r>
              <a:rPr lang="en-US" altLang="zh-CN" dirty="0" smtClean="0"/>
              <a:t>,</a:t>
            </a:r>
            <a:r>
              <a:rPr lang="zh-CN" altLang="en-US" dirty="0" smtClean="0"/>
              <a:t>称作匿名类。</a:t>
            </a:r>
            <a:endParaRPr lang="en-US" altLang="zh-CN" dirty="0" smtClean="0"/>
          </a:p>
        </p:txBody>
      </p:sp>
      <p:pic>
        <p:nvPicPr>
          <p:cNvPr id="9217" name="Picture 1" descr="C:\Users\hc\AppData\Roaming\Tencent\Users\33102844\QQ\WinTemp\RichOle\4G~7Q7HH_D99DTLTOEOJ7}X.png"/>
          <p:cNvPicPr>
            <a:picLocks noChangeAspect="1" noChangeArrowheads="1"/>
          </p:cNvPicPr>
          <p:nvPr/>
        </p:nvPicPr>
        <p:blipFill>
          <a:blip r:embed="rId3" cstate="print"/>
          <a:srcRect/>
          <a:stretch>
            <a:fillRect/>
          </a:stretch>
        </p:blipFill>
        <p:spPr bwMode="auto">
          <a:xfrm>
            <a:off x="251520" y="5013176"/>
            <a:ext cx="3076575" cy="971550"/>
          </a:xfrm>
          <a:prstGeom prst="rect">
            <a:avLst/>
          </a:prstGeom>
          <a:noFill/>
          <a:ln>
            <a:solidFill>
              <a:srgbClr val="0000FF"/>
            </a:solidFill>
          </a:ln>
        </p:spPr>
      </p:pic>
      <p:pic>
        <p:nvPicPr>
          <p:cNvPr id="9218" name="Picture 2" descr="C:\Users\hc\AppData\Roaming\Tencent\Users\33102844\QQ\WinTemp\RichOle\G(D[EZ4SUWNDORCT0%2(F$X.png"/>
          <p:cNvPicPr>
            <a:picLocks noChangeAspect="1" noChangeArrowheads="1"/>
          </p:cNvPicPr>
          <p:nvPr/>
        </p:nvPicPr>
        <p:blipFill>
          <a:blip r:embed="rId4" cstate="print"/>
          <a:srcRect/>
          <a:stretch>
            <a:fillRect/>
          </a:stretch>
        </p:blipFill>
        <p:spPr bwMode="auto">
          <a:xfrm>
            <a:off x="4499992" y="4941168"/>
            <a:ext cx="3362325" cy="1200150"/>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anose="02010600030101010101" pitchFamily="2" charset="-122"/>
              </a:rPr>
              <a:t>和类有关的匿名类</a:t>
            </a:r>
            <a:endParaRPr lang="zh-CN" altLang="en-US" dirty="0"/>
          </a:p>
        </p:txBody>
      </p:sp>
      <p:sp>
        <p:nvSpPr>
          <p:cNvPr id="3" name="内容占位符 2"/>
          <p:cNvSpPr>
            <a:spLocks noGrp="1"/>
          </p:cNvSpPr>
          <p:nvPr>
            <p:ph idx="1"/>
          </p:nvPr>
        </p:nvSpPr>
        <p:spPr/>
        <p:txBody>
          <a:bodyPr/>
          <a:lstStyle/>
          <a:p>
            <a:pPr marL="342900" lvl="1" indent="-342900">
              <a:buSzTx/>
              <a:buBlip>
                <a:blip r:embed="rId2"/>
              </a:buBlip>
            </a:pPr>
            <a:r>
              <a:rPr lang="zh-CN" altLang="en-US" dirty="0" smtClean="0"/>
              <a:t>匿名类的主要用途就是向方法的参数传值。</a:t>
            </a:r>
            <a:endParaRPr lang="en-US" altLang="zh-CN" dirty="0" smtClean="0"/>
          </a:p>
          <a:p>
            <a:endParaRPr lang="zh-CN" altLang="en-US" dirty="0" smtClean="0"/>
          </a:p>
          <a:p>
            <a:endParaRPr lang="zh-CN" altLang="en-US" dirty="0"/>
          </a:p>
        </p:txBody>
      </p:sp>
      <p:pic>
        <p:nvPicPr>
          <p:cNvPr id="86018" name="Picture 2" descr="C:\Users\hc\AppData\Roaming\Tencent\Users\33102844\QQ\WinTemp\RichOle\APJXH`OV[1G5SMS([WQ})`B.png"/>
          <p:cNvPicPr>
            <a:picLocks noChangeAspect="1" noChangeArrowheads="1"/>
          </p:cNvPicPr>
          <p:nvPr/>
        </p:nvPicPr>
        <p:blipFill>
          <a:blip r:embed="rId3" cstate="print"/>
          <a:srcRect/>
          <a:stretch>
            <a:fillRect/>
          </a:stretch>
        </p:blipFill>
        <p:spPr bwMode="auto">
          <a:xfrm>
            <a:off x="0" y="1772816"/>
            <a:ext cx="3181350" cy="829816"/>
          </a:xfrm>
          <a:prstGeom prst="rect">
            <a:avLst/>
          </a:prstGeom>
          <a:noFill/>
          <a:ln>
            <a:solidFill>
              <a:srgbClr val="0000FF"/>
            </a:solidFill>
          </a:ln>
        </p:spPr>
      </p:pic>
      <p:pic>
        <p:nvPicPr>
          <p:cNvPr id="86019" name="Picture 3" descr="C:\Users\hc\AppData\Roaming\Tencent\Users\33102844\QQ\WinTemp\RichOle\75]LZ@QMF%O1@V3LGQJ1DNW.png"/>
          <p:cNvPicPr>
            <a:picLocks noChangeAspect="1" noChangeArrowheads="1"/>
          </p:cNvPicPr>
          <p:nvPr/>
        </p:nvPicPr>
        <p:blipFill>
          <a:blip r:embed="rId4" cstate="print"/>
          <a:srcRect/>
          <a:stretch>
            <a:fillRect/>
          </a:stretch>
        </p:blipFill>
        <p:spPr bwMode="auto">
          <a:xfrm>
            <a:off x="0" y="2780928"/>
            <a:ext cx="4860032" cy="1514475"/>
          </a:xfrm>
          <a:prstGeom prst="rect">
            <a:avLst/>
          </a:prstGeom>
          <a:noFill/>
          <a:ln>
            <a:solidFill>
              <a:srgbClr val="0000FF"/>
            </a:solidFill>
          </a:ln>
        </p:spPr>
      </p:pic>
      <p:pic>
        <p:nvPicPr>
          <p:cNvPr id="86020" name="Picture 4" descr="C:\Users\hc\AppData\Roaming\Tencent\Users\33102844\QQ\WinTemp\RichOle\@T{~A@6Z0OM(LL8{A[~8T_0.png"/>
          <p:cNvPicPr>
            <a:picLocks noChangeAspect="1" noChangeArrowheads="1"/>
          </p:cNvPicPr>
          <p:nvPr/>
        </p:nvPicPr>
        <p:blipFill>
          <a:blip r:embed="rId5" cstate="print"/>
          <a:srcRect/>
          <a:stretch>
            <a:fillRect/>
          </a:stretch>
        </p:blipFill>
        <p:spPr bwMode="auto">
          <a:xfrm>
            <a:off x="5004048" y="1700808"/>
            <a:ext cx="3819525" cy="1239391"/>
          </a:xfrm>
          <a:prstGeom prst="rect">
            <a:avLst/>
          </a:prstGeom>
          <a:noFill/>
          <a:ln>
            <a:solidFill>
              <a:srgbClr val="0000FF"/>
            </a:solidFill>
          </a:ln>
        </p:spPr>
      </p:pic>
      <p:pic>
        <p:nvPicPr>
          <p:cNvPr id="86021" name="Picture 5" descr="C:\Users\hc\AppData\Roaming\Tencent\Users\33102844\QQ\WinTemp\RichOle\0JB_J@6HKIGJZ}%(27OE0[I.png"/>
          <p:cNvPicPr>
            <a:picLocks noChangeAspect="1" noChangeArrowheads="1"/>
          </p:cNvPicPr>
          <p:nvPr/>
        </p:nvPicPr>
        <p:blipFill>
          <a:blip r:embed="rId6" cstate="print"/>
          <a:srcRect/>
          <a:stretch>
            <a:fillRect/>
          </a:stretch>
        </p:blipFill>
        <p:spPr bwMode="auto">
          <a:xfrm>
            <a:off x="899592" y="4221088"/>
            <a:ext cx="7610475" cy="2636912"/>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052736"/>
            <a:ext cx="7931150" cy="5248275"/>
          </a:xfrm>
        </p:spPr>
        <p:txBody>
          <a:bodyPr/>
          <a:lstStyle/>
          <a:p>
            <a:r>
              <a:rPr lang="en-US" altLang="zh-CN" dirty="0" smtClean="0">
                <a:latin typeface="宋体" panose="02010600030101010101" pitchFamily="2" charset="-122"/>
              </a:rPr>
              <a:t>Java</a:t>
            </a:r>
            <a:r>
              <a:rPr lang="zh-CN" altLang="en-US" dirty="0" smtClean="0">
                <a:latin typeface="宋体" panose="02010600030101010101" pitchFamily="2" charset="-122"/>
              </a:rPr>
              <a:t>允许直接用接口名和一个类体创建一个匿名对象，此类体被认为是实现了接口的类去掉类声明后的类体，也称作匿名类。</a:t>
            </a:r>
            <a:endParaRPr lang="en-US" altLang="zh-CN" dirty="0" smtClean="0">
              <a:latin typeface="宋体" panose="02010600030101010101" pitchFamily="2" charset="-122"/>
            </a:endParaRPr>
          </a:p>
          <a:p>
            <a:pPr marL="342900" lvl="1" indent="-342900">
              <a:buSzTx/>
              <a:buBlip>
                <a:blip r:embed="rId2"/>
              </a:buBlip>
            </a:pPr>
            <a:r>
              <a:rPr lang="zh-CN" altLang="en-US" sz="2800" dirty="0" smtClean="0">
                <a:latin typeface="宋体" panose="02010600030101010101" pitchFamily="2" charset="-122"/>
              </a:rPr>
              <a:t>下列代码就是用实现了</a:t>
            </a:r>
            <a:r>
              <a:rPr lang="en-US" altLang="zh-CN" sz="2800" dirty="0" smtClean="0">
                <a:latin typeface="宋体" panose="02010600030101010101" pitchFamily="2" charset="-122"/>
              </a:rPr>
              <a:t>Computable</a:t>
            </a:r>
            <a:r>
              <a:rPr lang="zh-CN" altLang="en-US" sz="2800" dirty="0" smtClean="0">
                <a:latin typeface="宋体" panose="02010600030101010101" pitchFamily="2" charset="-122"/>
              </a:rPr>
              <a:t>接口的类（匿名类）创建对象：</a:t>
            </a:r>
            <a:endParaRPr lang="en-US" altLang="zh-CN" sz="2800" dirty="0" smtClean="0">
              <a:latin typeface="宋体" panose="02010600030101010101" pitchFamily="2" charset="-122"/>
            </a:endParaRPr>
          </a:p>
          <a:p>
            <a:pPr marL="342900" lvl="1" indent="-342900">
              <a:buSzTx/>
              <a:buBlip>
                <a:blip r:embed="rId2"/>
              </a:buBlip>
            </a:pPr>
            <a:endParaRPr lang="zh-CN" altLang="en-US" sz="2800" dirty="0" smtClean="0"/>
          </a:p>
          <a:p>
            <a:pPr marL="342900" lvl="1" indent="-342900">
              <a:buSzTx/>
              <a:buBlip>
                <a:blip r:embed="rId2"/>
              </a:buBlip>
            </a:pPr>
            <a:endParaRPr lang="en-US" altLang="zh-CN" sz="2800" dirty="0" smtClean="0">
              <a:latin typeface="宋体" panose="02010600030101010101" pitchFamily="2" charset="-122"/>
            </a:endParaRPr>
          </a:p>
          <a:p>
            <a:pPr marL="342900" lvl="1" indent="-342900">
              <a:buSzTx/>
              <a:buBlip>
                <a:blip r:embed="rId2"/>
              </a:buBlip>
            </a:pPr>
            <a:endParaRPr lang="en-US" altLang="zh-CN" sz="2800" dirty="0" smtClean="0">
              <a:latin typeface="宋体" panose="02010600030101010101" pitchFamily="2" charset="-122"/>
            </a:endParaRPr>
          </a:p>
          <a:p>
            <a:r>
              <a:rPr lang="zh-CN" altLang="en-US" dirty="0" smtClean="0">
                <a:latin typeface="宋体" panose="02010600030101010101" pitchFamily="2" charset="-122"/>
              </a:rPr>
              <a:t>如果某个方法的参数是接口类型，那么可以使用接口名和类体组合创建一个匿名类的对象传递给方法的参数，类体必须要实现接口中的全部方法。</a:t>
            </a:r>
            <a:endParaRPr lang="zh-CN" altLang="en-US" dirty="0"/>
          </a:p>
        </p:txBody>
      </p:sp>
      <p:sp>
        <p:nvSpPr>
          <p:cNvPr id="4" name="标题 1"/>
          <p:cNvSpPr txBox="1"/>
          <p:nvPr/>
        </p:nvSpPr>
        <p:spPr>
          <a:xfrm>
            <a:off x="914400" y="188640"/>
            <a:ext cx="8229600" cy="11430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smtClean="0">
                <a:ln>
                  <a:noFill/>
                </a:ln>
                <a:solidFill>
                  <a:schemeClr val="bg1"/>
                </a:solidFill>
                <a:effectLst/>
                <a:uLnTx/>
                <a:uFillTx/>
                <a:latin typeface="宋体" panose="02010600030101010101" pitchFamily="2" charset="-122"/>
                <a:ea typeface="+mj-ea"/>
                <a:cs typeface="+mj-cs"/>
              </a:rPr>
              <a:t>和接口有关的匿名类</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pic>
        <p:nvPicPr>
          <p:cNvPr id="7169" name="Picture 1" descr="C:\Users\hc\AppData\Roaming\Tencent\Users\33102844\QQ\WinTemp\RichOle\52MFRBD9)MEM0RE)XJFFM%9.png"/>
          <p:cNvPicPr>
            <a:picLocks noChangeAspect="1" noChangeArrowheads="1"/>
          </p:cNvPicPr>
          <p:nvPr/>
        </p:nvPicPr>
        <p:blipFill>
          <a:blip r:embed="rId3" cstate="print"/>
          <a:srcRect/>
          <a:stretch>
            <a:fillRect/>
          </a:stretch>
        </p:blipFill>
        <p:spPr bwMode="auto">
          <a:xfrm>
            <a:off x="395536" y="3645024"/>
            <a:ext cx="3635896" cy="952500"/>
          </a:xfrm>
          <a:prstGeom prst="rect">
            <a:avLst/>
          </a:prstGeom>
          <a:noFill/>
          <a:ln>
            <a:solidFill>
              <a:srgbClr val="0000FF"/>
            </a:solidFill>
          </a:ln>
        </p:spPr>
      </p:pic>
      <p:pic>
        <p:nvPicPr>
          <p:cNvPr id="7170" name="Picture 2" descr="C:\Users\hc\AppData\Roaming\Tencent\Users\33102844\QQ\WinTemp\RichOle\HLV8I0W0C_@O3$(KO2AXUDI.png"/>
          <p:cNvPicPr>
            <a:picLocks noChangeAspect="1" noChangeArrowheads="1"/>
          </p:cNvPicPr>
          <p:nvPr/>
        </p:nvPicPr>
        <p:blipFill>
          <a:blip r:embed="rId4" cstate="print"/>
          <a:srcRect/>
          <a:stretch>
            <a:fillRect/>
          </a:stretch>
        </p:blipFill>
        <p:spPr bwMode="auto">
          <a:xfrm>
            <a:off x="4572000" y="3501008"/>
            <a:ext cx="3851920" cy="1238250"/>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smtClean="0"/>
          </a:p>
          <a:p>
            <a:endParaRPr lang="zh-CN" altLang="en-US" dirty="0"/>
          </a:p>
        </p:txBody>
      </p:sp>
      <p:sp>
        <p:nvSpPr>
          <p:cNvPr id="6" name="标题 1"/>
          <p:cNvSpPr txBox="1">
            <a:spLocks noGrp="1"/>
          </p:cNvSpPr>
          <p:nvPr>
            <p:ph type="title"/>
          </p:nvPr>
        </p:nvSpPr>
        <p:spPr>
          <a:xfrm>
            <a:off x="914400" y="260648"/>
            <a:ext cx="8229600" cy="11430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smtClean="0">
                <a:ln>
                  <a:noFill/>
                </a:ln>
                <a:solidFill>
                  <a:schemeClr val="bg1"/>
                </a:solidFill>
                <a:effectLst/>
                <a:uLnTx/>
                <a:uFillTx/>
                <a:latin typeface="宋体" panose="02010600030101010101" pitchFamily="2" charset="-122"/>
                <a:ea typeface="+mj-ea"/>
                <a:cs typeface="+mj-cs"/>
              </a:rPr>
              <a:t>和接口有关的匿名类</a:t>
            </a:r>
            <a:endParaRPr kumimoji="0" lang="zh-CN" altLang="en-US" sz="3600" b="0" i="0" u="none" strike="noStrike" kern="1200" cap="none" spc="0" normalizeH="0" baseline="0" noProof="0" dirty="0">
              <a:ln>
                <a:noFill/>
              </a:ln>
              <a:solidFill>
                <a:schemeClr val="bg1"/>
              </a:solidFill>
              <a:effectLst/>
              <a:uLnTx/>
              <a:uFillTx/>
              <a:latin typeface="+mj-lt"/>
              <a:ea typeface="+mj-ea"/>
              <a:cs typeface="+mj-cs"/>
            </a:endParaRPr>
          </a:p>
        </p:txBody>
      </p:sp>
      <p:pic>
        <p:nvPicPr>
          <p:cNvPr id="84994" name="Picture 2" descr="C:\Users\hc\AppData\Roaming\Tencent\Users\33102844\QQ\WinTemp\RichOle\YCO(04_3XNNG~C`GQ[[IS2V.png"/>
          <p:cNvPicPr>
            <a:picLocks noChangeAspect="1" noChangeArrowheads="1"/>
          </p:cNvPicPr>
          <p:nvPr/>
        </p:nvPicPr>
        <p:blipFill>
          <a:blip r:embed="rId2" cstate="print"/>
          <a:srcRect/>
          <a:stretch>
            <a:fillRect/>
          </a:stretch>
        </p:blipFill>
        <p:spPr bwMode="auto">
          <a:xfrm>
            <a:off x="323528" y="1124744"/>
            <a:ext cx="2190750" cy="628650"/>
          </a:xfrm>
          <a:prstGeom prst="rect">
            <a:avLst/>
          </a:prstGeom>
          <a:noFill/>
          <a:ln>
            <a:solidFill>
              <a:srgbClr val="0000FF"/>
            </a:solidFill>
          </a:ln>
        </p:spPr>
      </p:pic>
      <p:pic>
        <p:nvPicPr>
          <p:cNvPr id="84995" name="Picture 3" descr="C:\Users\hc\AppData\Roaming\Tencent\Users\33102844\QQ\WinTemp\RichOle\RKFMW%G]D8R$L6MK$~`5N45.png"/>
          <p:cNvPicPr>
            <a:picLocks noChangeAspect="1" noChangeArrowheads="1"/>
          </p:cNvPicPr>
          <p:nvPr/>
        </p:nvPicPr>
        <p:blipFill>
          <a:blip r:embed="rId3" cstate="print"/>
          <a:srcRect/>
          <a:stretch>
            <a:fillRect/>
          </a:stretch>
        </p:blipFill>
        <p:spPr bwMode="auto">
          <a:xfrm>
            <a:off x="3851920" y="1124744"/>
            <a:ext cx="3971925" cy="1028700"/>
          </a:xfrm>
          <a:prstGeom prst="rect">
            <a:avLst/>
          </a:prstGeom>
          <a:noFill/>
          <a:ln>
            <a:solidFill>
              <a:srgbClr val="0000FF"/>
            </a:solidFill>
          </a:ln>
        </p:spPr>
      </p:pic>
      <p:pic>
        <p:nvPicPr>
          <p:cNvPr id="84996" name="Picture 4" descr="C:\Users\hc\AppData\Roaming\Tencent\Users\33102844\QQ\WinTemp\RichOle\JB92I3ZW_16Y7B}A[C9_FJS.png"/>
          <p:cNvPicPr>
            <a:picLocks noChangeAspect="1" noChangeArrowheads="1"/>
          </p:cNvPicPr>
          <p:nvPr/>
        </p:nvPicPr>
        <p:blipFill>
          <a:blip r:embed="rId4" cstate="print"/>
          <a:srcRect/>
          <a:stretch>
            <a:fillRect/>
          </a:stretch>
        </p:blipFill>
        <p:spPr bwMode="auto">
          <a:xfrm>
            <a:off x="827584" y="2780928"/>
            <a:ext cx="7067550" cy="2314575"/>
          </a:xfrm>
          <a:prstGeom prst="rect">
            <a:avLst/>
          </a:prstGeom>
          <a:noFill/>
          <a:ln>
            <a:solidFill>
              <a:srgbClr val="0000FF"/>
            </a:solid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lumMod val="85000"/>
                  </a:schemeClr>
                </a:solidFill>
                <a:sym typeface="+mn-ea"/>
              </a:rPr>
              <a:t>局部内部</a:t>
            </a:r>
            <a:r>
              <a:rPr lang="zh-CN" altLang="en-US" smtClean="0">
                <a:solidFill>
                  <a:schemeClr val="bg1">
                    <a:lumMod val="85000"/>
                  </a:schemeClr>
                </a:solidFill>
                <a:sym typeface="+mn-ea"/>
              </a:rPr>
              <a:t>类（了解）</a:t>
            </a:r>
            <a:endParaRPr lang="zh-CN" altLang="en-US">
              <a:solidFill>
                <a:schemeClr val="bg1">
                  <a:lumMod val="85000"/>
                </a:schemeClr>
              </a:solidFill>
            </a:endParaRPr>
          </a:p>
        </p:txBody>
      </p:sp>
      <p:sp>
        <p:nvSpPr>
          <p:cNvPr id="3" name="内容占位符 2"/>
          <p:cNvSpPr>
            <a:spLocks noGrp="1"/>
          </p:cNvSpPr>
          <p:nvPr>
            <p:ph idx="1"/>
          </p:nvPr>
        </p:nvSpPr>
        <p:spPr>
          <a:xfrm>
            <a:off x="323528" y="1052736"/>
            <a:ext cx="7931150" cy="5248275"/>
          </a:xfrm>
        </p:spPr>
        <p:txBody>
          <a:bodyPr/>
          <a:lstStyle/>
          <a:p>
            <a:r>
              <a:rPr lang="zh-CN" altLang="en-US">
                <a:sym typeface="+mn-ea"/>
              </a:rPr>
              <a:t>局部内部类就是定义在代码块内的一个内部类。比如在方法里面定义一个内部类，就是局部内部类，</a:t>
            </a:r>
            <a:r>
              <a:rPr lang="zh-CN" altLang="en-US">
                <a:effectLst>
                  <a:outerShdw blurRad="38100" dist="38100" dir="2700000" algn="tl">
                    <a:srgbClr val="000000">
                      <a:alpha val="43137"/>
                    </a:srgbClr>
                  </a:outerShdw>
                </a:effectLst>
                <a:sym typeface="+mn-ea"/>
              </a:rPr>
              <a:t>用</a:t>
            </a:r>
            <a:r>
              <a:rPr lang="zh-CN" altLang="en-US">
                <a:solidFill>
                  <a:srgbClr val="FF0000"/>
                </a:solidFill>
                <a:sym typeface="+mn-ea"/>
              </a:rPr>
              <a:t>于解决代码块中的问题</a:t>
            </a:r>
            <a:endParaRPr lang="zh-CN" altLang="en-US">
              <a:sym typeface="+mn-ea"/>
            </a:endParaRPr>
          </a:p>
          <a:p>
            <a:r>
              <a:rPr lang="zh-CN" altLang="en-US">
                <a:solidFill>
                  <a:srgbClr val="FF0000"/>
                </a:solidFill>
                <a:sym typeface="+mn-ea"/>
              </a:rPr>
              <a:t>作用范围：它所在的代码块里，</a:t>
            </a:r>
            <a:r>
              <a:rPr lang="zh-CN" altLang="en-US">
                <a:sym typeface="+mn-ea"/>
              </a:rPr>
              <a:t>不被代码块外的程序使用。</a:t>
            </a:r>
          </a:p>
          <a:p>
            <a:r>
              <a:rPr lang="zh-CN" altLang="en-US">
                <a:sym typeface="+mn-ea"/>
              </a:rPr>
              <a:t>不能被public ，protected，private以及static修饰，但是可以被final修饰。</a:t>
            </a:r>
          </a:p>
          <a:p>
            <a:endParaRPr lang="zh-CN" altLang="en-US">
              <a:sym typeface="+mn-ea"/>
            </a:endParaRPr>
          </a:p>
          <a:p>
            <a:r>
              <a:rPr lang="zh-CN" altLang="en-US">
                <a:sym typeface="+mn-ea"/>
              </a:rPr>
              <a:t>只能使用代码块内fin</a:t>
            </a:r>
            <a:r>
              <a:rPr lang="en-US" altLang="zh-CN">
                <a:sym typeface="+mn-ea"/>
              </a:rPr>
              <a:t>a</a:t>
            </a:r>
            <a:r>
              <a:rPr lang="zh-CN" altLang="en-US">
                <a:sym typeface="+mn-ea"/>
              </a:rPr>
              <a:t>l修饰的参数</a:t>
            </a:r>
          </a:p>
          <a:p>
            <a:endParaRPr lang="zh-CN" altLang="en-US"/>
          </a:p>
          <a:p>
            <a:endParaRPr lang="zh-CN" altLang="en-US">
              <a:sym typeface="+mn-ea"/>
            </a:endParaRPr>
          </a:p>
          <a:p>
            <a:pPr marL="0" indent="0">
              <a:buNone/>
            </a:pP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内部类的作用</a:t>
            </a:r>
          </a:p>
        </p:txBody>
      </p:sp>
      <p:sp>
        <p:nvSpPr>
          <p:cNvPr id="3" name="内容占位符 2"/>
          <p:cNvSpPr>
            <a:spLocks noGrp="1"/>
          </p:cNvSpPr>
          <p:nvPr>
            <p:ph idx="1"/>
          </p:nvPr>
        </p:nvSpPr>
        <p:spPr>
          <a:xfrm>
            <a:off x="457200" y="1052830"/>
            <a:ext cx="7931150" cy="5248275"/>
          </a:xfrm>
        </p:spPr>
        <p:txBody>
          <a:bodyPr/>
          <a:lstStyle/>
          <a:p>
            <a:r>
              <a:rPr lang="zh-CN" altLang="en-US"/>
              <a:t>实现</a:t>
            </a:r>
            <a:r>
              <a:rPr lang="zh-CN" altLang="en-US">
                <a:solidFill>
                  <a:srgbClr val="FF0000"/>
                </a:solidFill>
              </a:rPr>
              <a:t>类的隐藏</a:t>
            </a:r>
            <a:r>
              <a:rPr lang="zh-CN" altLang="en-US"/>
              <a:t>：非内部类是不可以使用 private和 protected修饰的，但是内部类却可以，从而达到隐藏的作用。同时也可以将一定逻辑关系的类组织在一起，</a:t>
            </a:r>
            <a:r>
              <a:rPr lang="zh-CN" altLang="en-US">
                <a:solidFill>
                  <a:srgbClr val="FF0000"/>
                </a:solidFill>
              </a:rPr>
              <a:t>增强可读性</a:t>
            </a:r>
            <a:r>
              <a:rPr lang="zh-CN" altLang="en-US"/>
              <a:t>。</a:t>
            </a:r>
          </a:p>
          <a:p>
            <a:r>
              <a:rPr lang="zh-CN" altLang="en-US">
                <a:solidFill>
                  <a:srgbClr val="FF0000"/>
                </a:solidFill>
              </a:rPr>
              <a:t>间接的实现多继承</a:t>
            </a:r>
            <a:r>
              <a:rPr lang="zh-CN" altLang="en-US"/>
              <a:t>：每个内部类都能独立地继承自一个类，所以无论外部类是否已经继承了某个类，对于内部类都没有影响。</a:t>
            </a:r>
          </a:p>
          <a:p>
            <a:pPr marL="0" indent="0">
              <a:buNone/>
            </a:pP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标题 425985"/>
          <p:cNvSpPr>
            <a:spLocks noGrp="1"/>
          </p:cNvSpPr>
          <p:nvPr>
            <p:ph type="title"/>
          </p:nvPr>
        </p:nvSpPr>
        <p:spPr>
          <a:xfrm>
            <a:off x="-72516" y="1063229"/>
            <a:ext cx="9216516" cy="475059"/>
          </a:xfrm>
          <a:noFill/>
          <a:ln>
            <a:noFill/>
          </a:ln>
        </p:spPr>
        <p:txBody>
          <a:bodyPr>
            <a:normAutofit fontScale="90000"/>
          </a:bodyPr>
          <a:lstStyle/>
          <a:p>
            <a:pPr algn="r"/>
            <a:r>
              <a:rPr lang="en-US" altLang="zh-CN" b="1" dirty="0">
                <a:solidFill>
                  <a:schemeClr val="bg1"/>
                </a:solidFill>
              </a:rPr>
              <a:t>Functional Interfaces</a:t>
            </a:r>
            <a:endParaRPr lang="zh-CN" altLang="en-US" b="1" dirty="0">
              <a:solidFill>
                <a:schemeClr val="bg1"/>
              </a:solidFill>
            </a:endParaRPr>
          </a:p>
        </p:txBody>
      </p:sp>
      <p:sp>
        <p:nvSpPr>
          <p:cNvPr id="425987" name="文本占位符 425986"/>
          <p:cNvSpPr>
            <a:spLocks noGrp="1"/>
          </p:cNvSpPr>
          <p:nvPr>
            <p:ph idx="1"/>
          </p:nvPr>
        </p:nvSpPr>
        <p:spPr>
          <a:xfrm>
            <a:off x="-72390" y="1196340"/>
            <a:ext cx="8827135" cy="3896995"/>
          </a:xfrm>
        </p:spPr>
        <p:txBody>
          <a:bodyPr/>
          <a:lstStyle/>
          <a:p>
            <a:r>
              <a:rPr lang="zh-CN" altLang="en-US" dirty="0"/>
              <a:t>函数式接口，</a:t>
            </a:r>
            <a:r>
              <a:rPr lang="zh-CN" altLang="en-US" dirty="0">
                <a:solidFill>
                  <a:srgbClr val="FF0000"/>
                </a:solidFill>
              </a:rPr>
              <a:t>能且只能包含</a:t>
            </a:r>
            <a:r>
              <a:rPr lang="en-US" altLang="zh-CN" dirty="0">
                <a:solidFill>
                  <a:srgbClr val="FF0000"/>
                </a:solidFill>
              </a:rPr>
              <a:t>1</a:t>
            </a:r>
            <a:r>
              <a:rPr lang="zh-CN" altLang="en-US" dirty="0">
                <a:solidFill>
                  <a:srgbClr val="FF0000"/>
                </a:solidFill>
              </a:rPr>
              <a:t>个抽象方法</a:t>
            </a:r>
            <a:r>
              <a:rPr lang="zh-CN" altLang="en-US" dirty="0"/>
              <a:t>的接口。</a:t>
            </a:r>
            <a:endParaRPr lang="en-US" altLang="zh-CN" dirty="0"/>
          </a:p>
          <a:p>
            <a:endParaRPr lang="zh-CN" altLang="en-US" dirty="0"/>
          </a:p>
          <a:p>
            <a:r>
              <a:rPr lang="zh-CN" altLang="en-US" dirty="0"/>
              <a:t>@FunctionalInterface注解，代表该接口为函数接口，是为lambda所服务的。如果再添加一个抽象方法，就会和此注解冲突，从而编译失败</a:t>
            </a:r>
          </a:p>
          <a:p>
            <a:endParaRPr lang="zh-CN" altLang="en-US" dirty="0"/>
          </a:p>
        </p:txBody>
      </p:sp>
      <p:sp>
        <p:nvSpPr>
          <p:cNvPr id="2" name="灯片编号占位符 1"/>
          <p:cNvSpPr>
            <a:spLocks noGrp="1"/>
          </p:cNvSpPr>
          <p:nvPr>
            <p:ph type="sldNum" sz="quarter" idx="12"/>
          </p:nvPr>
        </p:nvSpPr>
        <p:spPr>
          <a:xfrm>
            <a:off x="6457950" y="5624513"/>
            <a:ext cx="2057400" cy="273844"/>
          </a:xfrm>
        </p:spPr>
        <p:txBody>
          <a:bodyPr/>
          <a:lstStyle/>
          <a:p>
            <a:fld id="{48F63A3B-78C7-47BE-AE5E-E10140E04643}" type="slidenum">
              <a:rPr lang="en-US" sz="100" smtClean="0"/>
              <a:t>57</a:t>
            </a:fld>
            <a:endParaRPr lang="en-US" sz="100" dirty="0"/>
          </a:p>
        </p:txBody>
      </p:sp>
      <p:sp>
        <p:nvSpPr>
          <p:cNvPr id="3" name="标题 1"/>
          <p:cNvSpPr>
            <a:spLocks noGrp="1"/>
          </p:cNvSpPr>
          <p:nvPr/>
        </p:nvSpPr>
        <p:spPr>
          <a:xfrm>
            <a:off x="457200" y="274955"/>
            <a:ext cx="8229600" cy="1143000"/>
          </a:xfrm>
          <a:prstGeom prst="rect">
            <a:avLst/>
          </a:prstGeom>
        </p:spPr>
        <p:txBody>
          <a:bodyPr/>
          <a:lst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a:lstStyle>
          <a:p>
            <a:r>
              <a:rPr lang="zh-CN" altLang="en-US" dirty="0">
                <a:sym typeface="+mn-ea"/>
              </a:rPr>
              <a:t>函数式接口</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fade">
                                      <p:cBhvr>
                                        <p:cTn id="7" dur="500"/>
                                        <p:tgtEl>
                                          <p:spTgt spid="425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987">
                                            <p:txEl>
                                              <p:pRg st="2" end="2"/>
                                            </p:txEl>
                                          </p:spTgt>
                                        </p:tgtEl>
                                        <p:attrNameLst>
                                          <p:attrName>style.visibility</p:attrName>
                                        </p:attrNameLst>
                                      </p:cBhvr>
                                      <p:to>
                                        <p:strVal val="visible"/>
                                      </p:to>
                                    </p:set>
                                    <p:animEffect transition="in" filter="fade">
                                      <p:cBhvr>
                                        <p:cTn id="12" dur="500"/>
                                        <p:tgtEl>
                                          <p:spTgt spid="425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枚举</a:t>
            </a:r>
            <a:endParaRPr lang="zh-CN" altLang="en-US"/>
          </a:p>
        </p:txBody>
      </p:sp>
      <p:sp>
        <p:nvSpPr>
          <p:cNvPr id="4" name="内容占位符 2"/>
          <p:cNvSpPr txBox="1">
            <a:spLocks/>
          </p:cNvSpPr>
          <p:nvPr/>
        </p:nvSpPr>
        <p:spPr>
          <a:xfrm>
            <a:off x="198683" y="893440"/>
            <a:ext cx="8229600" cy="6207968"/>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Blip>
                <a:blip r:embed="rId2"/>
              </a:buBlip>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Blip>
                <a:blip r:embed="rId3"/>
              </a:buBlip>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tx1"/>
              </a:buClr>
              <a:buSzTx/>
              <a:buFontTx/>
              <a:buBlip>
                <a:blip r:embed="rId4"/>
              </a:buBlip>
              <a:defRPr sz="2000" b="1"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Ø"/>
              <a:defRPr sz="1800" b="1" i="0" u="none" kern="1200" baseline="0">
                <a:solidFill>
                  <a:schemeClr val="tx1"/>
                </a:solidFill>
                <a:latin typeface="+mn-lt"/>
                <a:ea typeface="楷体_GB2312" pitchFamily="49" charset="-122"/>
                <a:cs typeface="+mn-cs"/>
              </a:defRPr>
            </a:lvl4pPr>
            <a:lvl5pPr marL="2057400" lvl="4" indent="-228600" algn="l" defTabSz="914400" rtl="0" eaLnBrk="1" fontAlgn="base" latinLnBrk="0" hangingPunct="1">
              <a:lnSpc>
                <a:spcPct val="100000"/>
              </a:lnSpc>
              <a:spcBef>
                <a:spcPct val="20000"/>
              </a:spcBef>
              <a:spcAft>
                <a:spcPct val="0"/>
              </a:spcAft>
              <a:buSzTx/>
              <a:buFontTx/>
              <a:buChar char="»"/>
              <a:defRPr sz="2000" b="1" i="0" u="none" kern="1200" baseline="0">
                <a:solidFill>
                  <a:schemeClr val="tx1"/>
                </a:solidFill>
                <a:latin typeface="+mn-lt"/>
                <a:ea typeface="楷体_GB2312" pitchFamily="49" charset="-122"/>
                <a:cs typeface="+mn-cs"/>
              </a:defRPr>
            </a:lvl5pPr>
            <a:lvl6pPr marL="2514600" lvl="5"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6pPr>
            <a:lvl7pPr marL="2971800" lvl="6"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7pPr>
            <a:lvl8pPr marL="3429000" lvl="7"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8pPr>
            <a:lvl9pPr marL="3886200" lvl="8" indent="-228600" algn="l" defTabSz="914400" rtl="0" eaLnBrk="1" fontAlgn="base" latinLnBrk="0" hangingPunct="1">
              <a:lnSpc>
                <a:spcPct val="100000"/>
              </a:lnSpc>
              <a:spcBef>
                <a:spcPct val="20000"/>
              </a:spcBef>
              <a:spcAft>
                <a:spcPct val="0"/>
              </a:spcAft>
              <a:buClrTx/>
              <a:buSzTx/>
              <a:buFontTx/>
              <a:buChar char="»"/>
              <a:defRPr sz="2000" b="1" i="0" u="none" kern="1200" baseline="0">
                <a:solidFill>
                  <a:schemeClr val="tx1"/>
                </a:solidFill>
                <a:latin typeface="+mn-lt"/>
                <a:ea typeface="楷体_GB2312" pitchFamily="49" charset="-122"/>
                <a:cs typeface="+mn-cs"/>
              </a:defRPr>
            </a:lvl9pPr>
          </a:lstStyle>
          <a:p>
            <a:r>
              <a:rPr lang="zh-CN" altLang="en-US" smtClean="0"/>
              <a:t>需求：传入不同的季节，返回不同的结果</a:t>
            </a:r>
            <a:endParaRPr lang="zh-CN" altLang="en-US" dirty="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20" y="1490503"/>
            <a:ext cx="510540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2972" y="1943913"/>
            <a:ext cx="2215274" cy="503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4"/>
          <p:cNvSpPr txBox="1"/>
          <p:nvPr/>
        </p:nvSpPr>
        <p:spPr>
          <a:xfrm>
            <a:off x="5031900" y="3197696"/>
            <a:ext cx="2252540" cy="1077218"/>
          </a:xfrm>
          <a:prstGeom prst="rect">
            <a:avLst/>
          </a:prstGeom>
          <a:noFill/>
        </p:spPr>
        <p:txBody>
          <a:bodyPr wrap="none" rtlCol="0">
            <a:spAutoFit/>
          </a:bodyPr>
          <a:lstStyle/>
          <a:p>
            <a:r>
              <a:rPr lang="zh-CN" altLang="en-US" sz="1600" b="1" dirty="0">
                <a:solidFill>
                  <a:srgbClr val="FF0000"/>
                </a:solidFill>
              </a:rPr>
              <a:t>基于字符串的实现</a:t>
            </a:r>
            <a:endParaRPr lang="en-US" altLang="zh-CN" sz="1600" b="1" dirty="0">
              <a:solidFill>
                <a:srgbClr val="FF0000"/>
              </a:solidFill>
            </a:endParaRPr>
          </a:p>
          <a:p>
            <a:r>
              <a:rPr lang="zh-CN" altLang="en-US" sz="1600" b="1" dirty="0">
                <a:solidFill>
                  <a:srgbClr val="FF0000"/>
                </a:solidFill>
              </a:rPr>
              <a:t>即使将四季声明为常量</a:t>
            </a:r>
            <a:endParaRPr lang="en-US" altLang="zh-CN" sz="1600" b="1" dirty="0">
              <a:solidFill>
                <a:srgbClr val="FF0000"/>
              </a:solidFill>
            </a:endParaRPr>
          </a:p>
          <a:p>
            <a:r>
              <a:rPr lang="zh-CN" altLang="en-US" sz="1600" b="1" dirty="0">
                <a:solidFill>
                  <a:srgbClr val="FF0000"/>
                </a:solidFill>
              </a:rPr>
              <a:t>如何强制调用者</a:t>
            </a:r>
            <a:endParaRPr lang="en-US" altLang="zh-CN" sz="1600" b="1" dirty="0">
              <a:solidFill>
                <a:srgbClr val="FF0000"/>
              </a:solidFill>
            </a:endParaRPr>
          </a:p>
          <a:p>
            <a:r>
              <a:rPr lang="zh-CN" altLang="en-US" sz="1600" b="1" dirty="0">
                <a:solidFill>
                  <a:srgbClr val="FF0000"/>
                </a:solidFill>
              </a:rPr>
              <a:t>必须使用这些常量？</a:t>
            </a:r>
            <a:endParaRPr lang="en-US" altLang="zh-CN" sz="1600" b="1" dirty="0">
              <a:solidFill>
                <a:srgbClr val="FF0000"/>
              </a:solidFill>
            </a:endParaRPr>
          </a:p>
        </p:txBody>
      </p:sp>
      <p:sp>
        <p:nvSpPr>
          <p:cNvPr id="8" name="TextBox 5"/>
          <p:cNvSpPr txBox="1"/>
          <p:nvPr/>
        </p:nvSpPr>
        <p:spPr>
          <a:xfrm>
            <a:off x="4969732" y="5141913"/>
            <a:ext cx="2459328" cy="584775"/>
          </a:xfrm>
          <a:prstGeom prst="rect">
            <a:avLst/>
          </a:prstGeom>
          <a:noFill/>
        </p:spPr>
        <p:txBody>
          <a:bodyPr wrap="none" rtlCol="0">
            <a:spAutoFit/>
          </a:bodyPr>
          <a:lstStyle/>
          <a:p>
            <a:r>
              <a:rPr lang="zh-CN" altLang="en-US" sz="1600" b="1" dirty="0">
                <a:solidFill>
                  <a:srgbClr val="FF0000"/>
                </a:solidFill>
              </a:rPr>
              <a:t>此时，需要强制限制</a:t>
            </a:r>
            <a:endParaRPr lang="en-US" altLang="zh-CN" sz="1600" b="1" dirty="0">
              <a:solidFill>
                <a:srgbClr val="FF0000"/>
              </a:solidFill>
            </a:endParaRPr>
          </a:p>
          <a:p>
            <a:r>
              <a:rPr lang="zh-CN" altLang="en-US" sz="1600" b="1" dirty="0">
                <a:solidFill>
                  <a:srgbClr val="FF0000"/>
                </a:solidFill>
              </a:rPr>
              <a:t>调用者输入变量的范围！</a:t>
            </a:r>
          </a:p>
        </p:txBody>
      </p:sp>
      <p:cxnSp>
        <p:nvCxnSpPr>
          <p:cNvPr id="9" name="直接箭头连接符 8"/>
          <p:cNvCxnSpPr/>
          <p:nvPr/>
        </p:nvCxnSpPr>
        <p:spPr>
          <a:xfrm flipH="1" flipV="1">
            <a:off x="2945331" y="1685529"/>
            <a:ext cx="2592288" cy="51011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5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枚</a:t>
            </a:r>
            <a:r>
              <a:rPr lang="zh-CN" altLang="en-US" smtClean="0"/>
              <a:t>举是</a:t>
            </a:r>
            <a:r>
              <a:rPr lang="zh-CN" altLang="en-US"/>
              <a:t>一种特殊的数据类型，定义了一组预定义的枚举常量</a:t>
            </a:r>
            <a:r>
              <a:rPr lang="zh-CN" altLang="en-US"/>
              <a:t>列</a:t>
            </a:r>
            <a:r>
              <a:rPr lang="zh-CN" altLang="en-US" smtClean="0"/>
              <a:t>表</a:t>
            </a:r>
            <a:r>
              <a:rPr lang="en-US" altLang="zh-CN" smtClean="0"/>
              <a:t>.</a:t>
            </a:r>
            <a:endParaRPr lang="en-US" altLang="zh-CN"/>
          </a:p>
          <a:p>
            <a:r>
              <a:rPr lang="zh-CN" altLang="en-US"/>
              <a:t>使用</a:t>
            </a:r>
            <a:r>
              <a:rPr lang="zh-CN" altLang="en-US"/>
              <a:t>普</a:t>
            </a:r>
            <a:r>
              <a:rPr lang="zh-CN" altLang="en-US" smtClean="0"/>
              <a:t>通常量无</a:t>
            </a:r>
            <a:r>
              <a:rPr lang="zh-CN" altLang="en-US"/>
              <a:t>法限制输入变量的</a:t>
            </a:r>
            <a:r>
              <a:rPr lang="zh-CN" altLang="en-US"/>
              <a:t>范</a:t>
            </a:r>
            <a:r>
              <a:rPr lang="zh-CN" altLang="en-US" smtClean="0"/>
              <a:t>围</a:t>
            </a:r>
            <a:r>
              <a:rPr lang="en-US" altLang="zh-CN" smtClean="0"/>
              <a:t>,</a:t>
            </a:r>
            <a:r>
              <a:rPr lang="zh-CN" altLang="en-US" smtClean="0"/>
              <a:t>而</a:t>
            </a:r>
            <a:r>
              <a:rPr lang="zh-CN" altLang="en-US"/>
              <a:t>枚举通过预定义的枚举常量，限制变量的使用范围</a:t>
            </a:r>
            <a:endParaRPr lang="en-US" altLang="zh-CN"/>
          </a:p>
          <a:p>
            <a:endParaRPr lang="en-US" altLang="zh-CN"/>
          </a:p>
          <a:p>
            <a:r>
              <a:rPr lang="zh-CN" altLang="en-US"/>
              <a:t>例如，</a:t>
            </a:r>
            <a:r>
              <a:rPr lang="zh-CN" altLang="en-US"/>
              <a:t>星</a:t>
            </a:r>
            <a:r>
              <a:rPr lang="zh-CN" altLang="en-US" smtClean="0"/>
              <a:t>期、月份、方向、颜色等</a:t>
            </a:r>
            <a:r>
              <a:rPr lang="zh-CN" altLang="en-US"/>
              <a:t>等</a:t>
            </a:r>
            <a:endParaRPr lang="en-US" altLang="zh-CN"/>
          </a:p>
          <a:p>
            <a:endParaRPr lang="zh-CN" altLang="en-US"/>
          </a:p>
        </p:txBody>
      </p:sp>
    </p:spTree>
    <p:extLst>
      <p:ext uri="{BB962C8B-B14F-4D97-AF65-F5344CB8AC3E}">
        <p14:creationId xmlns:p14="http://schemas.microsoft.com/office/powerpoint/2010/main" val="241336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抽象类的子类</a:t>
            </a:r>
            <a:endParaRPr lang="zh-CN" altLang="en-US" dirty="0"/>
          </a:p>
        </p:txBody>
      </p:sp>
      <p:sp>
        <p:nvSpPr>
          <p:cNvPr id="3" name="内容占位符 2"/>
          <p:cNvSpPr>
            <a:spLocks noGrp="1"/>
          </p:cNvSpPr>
          <p:nvPr>
            <p:ph idx="1"/>
          </p:nvPr>
        </p:nvSpPr>
        <p:spPr>
          <a:xfrm>
            <a:off x="755650" y="1276350"/>
            <a:ext cx="8208838" cy="5248275"/>
          </a:xfrm>
        </p:spPr>
        <p:txBody>
          <a:bodyPr/>
          <a:lstStyle/>
          <a:p>
            <a:r>
              <a:rPr lang="zh-CN" altLang="zh-CN" dirty="0" smtClean="0"/>
              <a:t>抽象超类的所有</a:t>
            </a:r>
            <a:r>
              <a:rPr lang="zh-CN" altLang="zh-CN" dirty="0" smtClean="0">
                <a:solidFill>
                  <a:srgbClr val="FF0000"/>
                </a:solidFill>
              </a:rPr>
              <a:t>具体</a:t>
            </a:r>
            <a:r>
              <a:rPr lang="zh-CN" altLang="zh-CN" smtClean="0">
                <a:solidFill>
                  <a:srgbClr val="FF0000"/>
                </a:solidFill>
              </a:rPr>
              <a:t>子类</a:t>
            </a:r>
            <a:r>
              <a:rPr lang="zh-CN" altLang="en-US" smtClean="0">
                <a:solidFill>
                  <a:srgbClr val="FF0000"/>
                </a:solidFill>
              </a:rPr>
              <a:t>（非抽象类）</a:t>
            </a:r>
            <a:r>
              <a:rPr lang="zh-CN" altLang="zh-CN" smtClean="0"/>
              <a:t>都</a:t>
            </a:r>
            <a:r>
              <a:rPr lang="zh-CN" altLang="zh-CN" dirty="0" smtClean="0"/>
              <a:t>必须为超类的抽象方法提供具体实现，即实现抽象超类的所有抽象方法。在这儿说的具体子类就是不是抽象类的一般类。</a:t>
            </a:r>
          </a:p>
          <a:p>
            <a:r>
              <a:rPr lang="zh-CN" altLang="zh-CN" dirty="0" smtClean="0"/>
              <a:t>抽象类的</a:t>
            </a:r>
            <a:r>
              <a:rPr lang="zh-CN" altLang="zh-CN" dirty="0" smtClean="0">
                <a:solidFill>
                  <a:srgbClr val="FF0000"/>
                </a:solidFill>
              </a:rPr>
              <a:t>子类也可以是抽象类</a:t>
            </a:r>
            <a:r>
              <a:rPr lang="zh-CN" altLang="zh-CN" dirty="0" smtClean="0"/>
              <a:t>，子类是抽象类时不必实现抽象超类的所有抽象方法。</a:t>
            </a:r>
          </a:p>
          <a:p>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1124744"/>
            <a:ext cx="7931150" cy="5248275"/>
          </a:xfrm>
        </p:spPr>
        <p:txBody>
          <a:bodyPr/>
          <a:lstStyle/>
          <a:p>
            <a:r>
              <a:rPr lang="zh-CN" altLang="en-US"/>
              <a:t>枚举，是允许创建独立源文件的顶级类型</a:t>
            </a:r>
            <a:endParaRPr lang="en-US" altLang="zh-CN"/>
          </a:p>
          <a:p>
            <a:endParaRPr lang="zh-CN"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628800"/>
            <a:ext cx="3301752" cy="79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8"/>
          <p:cNvSpPr txBox="1"/>
          <p:nvPr/>
        </p:nvSpPr>
        <p:spPr>
          <a:xfrm>
            <a:off x="5321096" y="1675884"/>
            <a:ext cx="3330481" cy="830997"/>
          </a:xfrm>
          <a:prstGeom prst="rect">
            <a:avLst/>
          </a:prstGeom>
          <a:noFill/>
        </p:spPr>
        <p:txBody>
          <a:bodyPr wrap="square" rtlCol="0">
            <a:spAutoFit/>
          </a:bodyPr>
          <a:lstStyle/>
          <a:p>
            <a:r>
              <a:rPr lang="zh-CN" altLang="en-US" sz="1600" b="1" dirty="0">
                <a:solidFill>
                  <a:srgbClr val="FF0000"/>
                </a:solidFill>
              </a:rPr>
              <a:t>声明枚举常量</a:t>
            </a:r>
            <a:r>
              <a:rPr lang="zh-CN" altLang="en-US" sz="1600" b="1">
                <a:solidFill>
                  <a:srgbClr val="FF0000"/>
                </a:solidFill>
              </a:rPr>
              <a:t>列</a:t>
            </a:r>
            <a:r>
              <a:rPr lang="zh-CN" altLang="en-US" sz="1600" b="1" smtClean="0">
                <a:solidFill>
                  <a:srgbClr val="FF0000"/>
                </a:solidFill>
              </a:rPr>
              <a:t>表，</a:t>
            </a:r>
            <a:r>
              <a:rPr lang="zh-CN" altLang="en-US" sz="1600">
                <a:solidFill>
                  <a:srgbClr val="FF0000"/>
                </a:solidFill>
              </a:rPr>
              <a:t>枚举类型中的值均代表常量，因此字母全部大写。</a:t>
            </a:r>
            <a:endParaRPr lang="en-US" altLang="zh-CN" sz="1600">
              <a:solidFill>
                <a:srgbClr val="FF0000"/>
              </a:solidFill>
            </a:endParaRPr>
          </a:p>
          <a:p>
            <a:endParaRPr lang="en-US" altLang="zh-CN" sz="1600" b="1" dirty="0">
              <a:solidFill>
                <a:srgbClr val="FF000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46" y="2466582"/>
            <a:ext cx="4391768" cy="4117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492741" y="2466582"/>
            <a:ext cx="2459328" cy="830997"/>
          </a:xfrm>
          <a:prstGeom prst="rect">
            <a:avLst/>
          </a:prstGeom>
          <a:noFill/>
        </p:spPr>
        <p:txBody>
          <a:bodyPr wrap="none" rtlCol="0">
            <a:spAutoFit/>
          </a:bodyPr>
          <a:lstStyle/>
          <a:p>
            <a:r>
              <a:rPr lang="zh-CN" altLang="en-US" sz="1600" b="1" dirty="0">
                <a:solidFill>
                  <a:srgbClr val="FF0000"/>
                </a:solidFill>
              </a:rPr>
              <a:t>创建基于</a:t>
            </a:r>
            <a:endParaRPr lang="en-US" altLang="zh-CN" sz="1600" b="1" dirty="0">
              <a:solidFill>
                <a:srgbClr val="FF0000"/>
              </a:solidFill>
            </a:endParaRPr>
          </a:p>
          <a:p>
            <a:r>
              <a:rPr lang="zh-CN" altLang="en-US" sz="1600" b="1" dirty="0">
                <a:solidFill>
                  <a:srgbClr val="FF0000"/>
                </a:solidFill>
              </a:rPr>
              <a:t>枚举类型参数的实现方法</a:t>
            </a:r>
            <a:endParaRPr lang="en-US" altLang="zh-CN" sz="1600" b="1" dirty="0">
              <a:solidFill>
                <a:srgbClr val="FF0000"/>
              </a:solidFill>
            </a:endParaRPr>
          </a:p>
          <a:p>
            <a:r>
              <a:rPr lang="zh-CN" altLang="en-US" sz="1600" b="1" dirty="0">
                <a:solidFill>
                  <a:srgbClr val="FF0000"/>
                </a:solidFill>
              </a:rPr>
              <a:t>强制限制输入值的范围</a:t>
            </a:r>
            <a:endParaRPr lang="en-US" altLang="zh-CN" sz="1600" b="1" dirty="0">
              <a:solidFill>
                <a:srgbClr val="FF0000"/>
              </a:solidFill>
            </a:endParaRP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975" y="5610663"/>
            <a:ext cx="3500244" cy="726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9"/>
          <p:cNvSpPr txBox="1"/>
          <p:nvPr/>
        </p:nvSpPr>
        <p:spPr>
          <a:xfrm>
            <a:off x="5463152" y="4590969"/>
            <a:ext cx="3079689" cy="584775"/>
          </a:xfrm>
          <a:prstGeom prst="rect">
            <a:avLst/>
          </a:prstGeom>
          <a:noFill/>
        </p:spPr>
        <p:txBody>
          <a:bodyPr wrap="none" rtlCol="0">
            <a:spAutoFit/>
          </a:bodyPr>
          <a:lstStyle/>
          <a:p>
            <a:r>
              <a:rPr lang="zh-CN" altLang="en-US" sz="1600" b="1" dirty="0">
                <a:solidFill>
                  <a:srgbClr val="FF0000"/>
                </a:solidFill>
              </a:rPr>
              <a:t>试图传入非枚举常量列表中的值</a:t>
            </a:r>
            <a:endParaRPr lang="en-US" altLang="zh-CN" sz="1600" b="1" dirty="0">
              <a:solidFill>
                <a:srgbClr val="FF0000"/>
              </a:solidFill>
            </a:endParaRPr>
          </a:p>
          <a:p>
            <a:r>
              <a:rPr lang="zh-CN" altLang="en-US" sz="1600" b="1" dirty="0">
                <a:solidFill>
                  <a:srgbClr val="FF0000"/>
                </a:solidFill>
              </a:rPr>
              <a:t>无法编译</a:t>
            </a:r>
          </a:p>
        </p:txBody>
      </p:sp>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797" y="3795115"/>
            <a:ext cx="32766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0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函数式编程</a:t>
            </a:r>
            <a:endParaRPr lang="zh-CN" altLang="en-US"/>
          </a:p>
        </p:txBody>
      </p:sp>
      <p:sp>
        <p:nvSpPr>
          <p:cNvPr id="3" name="内容占位符 2"/>
          <p:cNvSpPr>
            <a:spLocks noGrp="1"/>
          </p:cNvSpPr>
          <p:nvPr>
            <p:ph idx="1"/>
          </p:nvPr>
        </p:nvSpPr>
        <p:spPr>
          <a:xfrm>
            <a:off x="179705" y="1196340"/>
            <a:ext cx="7931150" cy="5248275"/>
          </a:xfrm>
        </p:spPr>
        <p:txBody>
          <a:bodyPr/>
          <a:lstStyle/>
          <a:p>
            <a:r>
              <a:rPr lang="zh-CN" altLang="en-US" dirty="0">
                <a:sym typeface="+mn-ea"/>
              </a:rPr>
              <a:t>函数式编程，是一种构建程序结构的</a:t>
            </a:r>
            <a:r>
              <a:rPr lang="zh-CN" altLang="en-US" dirty="0">
                <a:solidFill>
                  <a:srgbClr val="FF0000"/>
                </a:solidFill>
                <a:sym typeface="+mn-ea"/>
              </a:rPr>
              <a:t>编程范式</a:t>
            </a:r>
            <a:r>
              <a:rPr lang="zh-CN" altLang="en-US" dirty="0">
                <a:sym typeface="+mn-ea"/>
              </a:rPr>
              <a:t>。是一种与面向对象程序设计，完全不同的</a:t>
            </a:r>
            <a:r>
              <a:rPr lang="zh-CN" altLang="en-US" dirty="0">
                <a:solidFill>
                  <a:srgbClr val="FF0000"/>
                </a:solidFill>
                <a:sym typeface="+mn-ea"/>
              </a:rPr>
              <a:t>应用程序设计思想</a:t>
            </a:r>
            <a:endParaRPr lang="en-US" altLang="zh-CN" dirty="0"/>
          </a:p>
          <a:p>
            <a:r>
              <a:rPr lang="zh-CN" altLang="en-US" dirty="0">
                <a:sym typeface="+mn-ea"/>
              </a:rPr>
              <a:t>在函数式编程中，函数的输出</a:t>
            </a:r>
            <a:r>
              <a:rPr lang="zh-CN" altLang="en-US" dirty="0">
                <a:solidFill>
                  <a:srgbClr val="FF0000"/>
                </a:solidFill>
                <a:sym typeface="+mn-ea"/>
              </a:rPr>
              <a:t>应且仅应</a:t>
            </a:r>
            <a:r>
              <a:rPr lang="zh-CN" altLang="en-US" dirty="0">
                <a:sym typeface="+mn-ea"/>
              </a:rPr>
              <a:t>依赖于函数的本身。即，函数的执行，不应依赖于函数外部数据的状态</a:t>
            </a:r>
            <a:r>
              <a:rPr lang="en-US" altLang="zh-CN" dirty="0">
                <a:sym typeface="+mn-ea"/>
              </a:rPr>
              <a:t>(</a:t>
            </a:r>
            <a:r>
              <a:rPr lang="zh-CN" altLang="en-US" dirty="0">
                <a:sym typeface="+mn-ea"/>
              </a:rPr>
              <a:t>闭包</a:t>
            </a:r>
            <a:r>
              <a:rPr lang="en-US" altLang="zh-CN" dirty="0">
                <a:sym typeface="+mn-ea"/>
              </a:rPr>
              <a:t>)</a:t>
            </a:r>
          </a:p>
          <a:p>
            <a:endParaRPr lang="en-US" altLang="zh-CN" dirty="0"/>
          </a:p>
          <a:p>
            <a:endParaRPr lang="en-US" altLang="zh-CN" dirty="0"/>
          </a:p>
          <a:p>
            <a:endParaRPr lang="zh-CN" altLang="en-US"/>
          </a:p>
        </p:txBody>
      </p:sp>
      <p:pic>
        <p:nvPicPr>
          <p:cNvPr id="4" name="图片 3" descr="O$2_1C5KN~STX$4KV6XGS~1"/>
          <p:cNvPicPr>
            <a:picLocks noChangeAspect="1"/>
          </p:cNvPicPr>
          <p:nvPr/>
        </p:nvPicPr>
        <p:blipFill>
          <a:blip r:embed="rId2"/>
          <a:stretch>
            <a:fillRect/>
          </a:stretch>
        </p:blipFill>
        <p:spPr>
          <a:xfrm>
            <a:off x="828040" y="4076700"/>
            <a:ext cx="7122160" cy="23050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函数式编程</a:t>
            </a:r>
            <a:endParaRPr lang="zh-CN" altLang="en-US"/>
          </a:p>
        </p:txBody>
      </p:sp>
      <p:sp>
        <p:nvSpPr>
          <p:cNvPr id="3" name="内容占位符 2"/>
          <p:cNvSpPr>
            <a:spLocks noGrp="1"/>
          </p:cNvSpPr>
          <p:nvPr>
            <p:ph idx="1"/>
          </p:nvPr>
        </p:nvSpPr>
        <p:spPr>
          <a:xfrm>
            <a:off x="251460" y="981075"/>
            <a:ext cx="7931150" cy="5248275"/>
          </a:xfrm>
        </p:spPr>
        <p:txBody>
          <a:bodyPr/>
          <a:lstStyle/>
          <a:p>
            <a:pPr marL="457200" indent="-457200" algn="l">
              <a:buFont typeface="Arial" panose="020B0604020202020204" pitchFamily="34" charset="0"/>
              <a:buChar char="•"/>
            </a:pPr>
            <a:r>
              <a:rPr lang="en-US" dirty="0">
                <a:sym typeface="+mn-ea"/>
              </a:rPr>
              <a:t> </a:t>
            </a:r>
            <a:r>
              <a:rPr lang="zh-CN" altLang="en-US" dirty="0">
                <a:sym typeface="+mn-ea"/>
              </a:rPr>
              <a:t>函数式编程与面向对象编程是不同场景下，分析设计应用的思考方式，无优劣之分</a:t>
            </a:r>
          </a:p>
          <a:p>
            <a:pPr marL="457200" indent="-457200" algn="l">
              <a:buFont typeface="Arial" panose="020B0604020202020204" pitchFamily="34" charset="0"/>
              <a:buChar char="•"/>
            </a:pPr>
            <a:r>
              <a:rPr lang="zh-CN" altLang="en-US" dirty="0">
                <a:sym typeface="+mn-ea"/>
              </a:rPr>
              <a:t>通过函数式接口，设计一个函数</a:t>
            </a:r>
            <a:r>
              <a:rPr lang="en-US" altLang="zh-CN" dirty="0">
                <a:sym typeface="+mn-ea"/>
              </a:rPr>
              <a:t>(</a:t>
            </a:r>
            <a:r>
              <a:rPr lang="zh-CN" altLang="en-US" dirty="0">
                <a:sym typeface="+mn-ea"/>
              </a:rPr>
              <a:t>约束函数的参数</a:t>
            </a:r>
            <a:r>
              <a:rPr lang="en-US" altLang="zh-CN" dirty="0">
                <a:sym typeface="+mn-ea"/>
              </a:rPr>
              <a:t>/</a:t>
            </a:r>
            <a:r>
              <a:rPr lang="zh-CN" altLang="en-US" dirty="0">
                <a:sym typeface="+mn-ea"/>
              </a:rPr>
              <a:t>返回类型的抽象方法</a:t>
            </a:r>
            <a:r>
              <a:rPr lang="en-US" altLang="zh-CN" dirty="0">
                <a:sym typeface="+mn-ea"/>
              </a:rPr>
              <a:t>)</a:t>
            </a:r>
            <a:endParaRPr lang="en-US" altLang="zh-CN" dirty="0"/>
          </a:p>
          <a:p>
            <a:pPr marL="457200" indent="-457200" algn="l">
              <a:buFont typeface="Arial" panose="020B0604020202020204" pitchFamily="34" charset="0"/>
              <a:buChar char="•"/>
            </a:pPr>
            <a:r>
              <a:rPr lang="zh-CN" altLang="en-US" dirty="0">
                <a:sym typeface="+mn-ea"/>
              </a:rPr>
              <a:t>通过</a:t>
            </a:r>
            <a:r>
              <a:rPr lang="en-US" altLang="zh-CN" dirty="0">
                <a:sym typeface="+mn-ea"/>
              </a:rPr>
              <a:t>Lambda</a:t>
            </a:r>
            <a:r>
              <a:rPr lang="zh-CN" altLang="en-US" dirty="0">
                <a:sym typeface="+mn-ea"/>
              </a:rPr>
              <a:t>表达式，定义一个已经设计好的函数</a:t>
            </a:r>
            <a:r>
              <a:rPr lang="en-US" altLang="zh-CN" dirty="0">
                <a:sym typeface="+mn-ea"/>
              </a:rPr>
              <a:t>(</a:t>
            </a:r>
            <a:r>
              <a:rPr lang="zh-CN" altLang="en-US" dirty="0">
                <a:sym typeface="+mn-ea"/>
              </a:rPr>
              <a:t>函数式接口的实现</a:t>
            </a:r>
            <a:r>
              <a:rPr lang="en-US" altLang="zh-CN" dirty="0">
                <a:sym typeface="+mn-ea"/>
              </a:rPr>
              <a:t>)</a:t>
            </a:r>
            <a:r>
              <a:rPr lang="zh-CN" altLang="en-US" dirty="0">
                <a:sym typeface="+mn-ea"/>
              </a:rPr>
              <a:t>，他的</a:t>
            </a:r>
            <a:r>
              <a:rPr lang="en-US" altLang="zh-CN" sz="2400" dirty="0">
                <a:sym typeface="+mn-ea"/>
              </a:rPr>
              <a:t>类型就是接口类型。</a:t>
            </a:r>
          </a:p>
          <a:p>
            <a:pPr marL="457200" indent="-457200" algn="l">
              <a:buFont typeface="Arial" panose="020B0604020202020204" pitchFamily="34" charset="0"/>
              <a:buChar char="•"/>
            </a:pPr>
            <a:endParaRPr lang="en-US" altLang="zh-CN" dirty="0">
              <a:sym typeface="+mn-ea"/>
            </a:endParaRPr>
          </a:p>
          <a:p>
            <a:pPr marL="457200" indent="-457200" algn="l">
              <a:buFont typeface="Arial" panose="020B0604020202020204" pitchFamily="34" charset="0"/>
              <a:buChar char="•"/>
            </a:pPr>
            <a:r>
              <a:rPr lang="zh-CN" altLang="en-US" dirty="0">
                <a:sym typeface="+mn-ea"/>
              </a:rPr>
              <a:t>函数，可以像对象一样传递，在需要时执行。</a:t>
            </a:r>
            <a:endParaRPr lang="en-US" altLang="zh-CN" dirty="0"/>
          </a:p>
          <a:p>
            <a:endParaRPr lang="en-US" altLang="zh-CN" dirty="0"/>
          </a:p>
          <a:p>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标题 425985"/>
          <p:cNvSpPr>
            <a:spLocks noGrp="1"/>
          </p:cNvSpPr>
          <p:nvPr>
            <p:ph type="title"/>
          </p:nvPr>
        </p:nvSpPr>
        <p:spPr>
          <a:xfrm>
            <a:off x="-72516" y="1063229"/>
            <a:ext cx="9216516" cy="475059"/>
          </a:xfrm>
          <a:noFill/>
          <a:ln>
            <a:noFill/>
          </a:ln>
        </p:spPr>
        <p:txBody>
          <a:bodyPr>
            <a:normAutofit fontScale="90000"/>
          </a:bodyPr>
          <a:lstStyle/>
          <a:p>
            <a:pPr algn="r"/>
            <a:r>
              <a:rPr lang="en-US" altLang="zh-CN" b="1" dirty="0">
                <a:solidFill>
                  <a:schemeClr val="bg1"/>
                </a:solidFill>
              </a:rPr>
              <a:t> Chapter Objectives</a:t>
            </a:r>
            <a:endParaRPr lang="zh-CN" altLang="en-US" b="1" dirty="0">
              <a:solidFill>
                <a:schemeClr val="bg1"/>
              </a:solidFill>
            </a:endParaRPr>
          </a:p>
        </p:txBody>
      </p:sp>
      <p:sp>
        <p:nvSpPr>
          <p:cNvPr id="425987" name="文本占位符 425986"/>
          <p:cNvSpPr>
            <a:spLocks noGrp="1"/>
          </p:cNvSpPr>
          <p:nvPr>
            <p:ph idx="1"/>
          </p:nvPr>
        </p:nvSpPr>
        <p:spPr>
          <a:xfrm>
            <a:off x="359532" y="1063229"/>
            <a:ext cx="8424936" cy="4426744"/>
          </a:xfrm>
        </p:spPr>
        <p:txBody>
          <a:bodyPr/>
          <a:lstStyle/>
          <a:p>
            <a:r>
              <a:rPr lang="en-US" altLang="zh-CN" dirty="0"/>
              <a:t>Lambda</a:t>
            </a:r>
            <a:r>
              <a:rPr lang="zh-CN" altLang="en-US" dirty="0"/>
              <a:t>表达式语法</a:t>
            </a:r>
            <a:endParaRPr lang="en-US" altLang="zh-CN" dirty="0"/>
          </a:p>
          <a:p>
            <a:pPr marL="0" indent="0" algn="l">
              <a:buFont typeface="Arial" panose="020B0604020202020204" pitchFamily="34" charset="0"/>
              <a:buNone/>
            </a:pPr>
            <a:r>
              <a:rPr lang="en-US" altLang="zh-CN" sz="2800" dirty="0">
                <a:sym typeface="+mn-ea"/>
              </a:rPr>
              <a:t>（参数）-&gt;{函数体}</a:t>
            </a:r>
          </a:p>
          <a:p>
            <a:r>
              <a:rPr lang="zh-CN" altLang="en-US" dirty="0"/>
              <a:t>箭头，函数参数列表与表达式</a:t>
            </a:r>
            <a:r>
              <a:rPr lang="en-US" altLang="zh-CN" dirty="0"/>
              <a:t>/</a:t>
            </a:r>
            <a:r>
              <a:rPr lang="zh-CN" altLang="en-US" dirty="0"/>
              <a:t>函数主体的分隔符</a:t>
            </a:r>
            <a:endParaRPr lang="en-US" altLang="zh-CN" dirty="0"/>
          </a:p>
          <a:p>
            <a:r>
              <a:rPr lang="en-US" altLang="zh-CN" dirty="0"/>
              <a:t>Lambda</a:t>
            </a:r>
            <a:r>
              <a:rPr lang="zh-CN" altLang="en-US" dirty="0"/>
              <a:t>表达式可包含</a:t>
            </a:r>
            <a:r>
              <a:rPr lang="en-US" altLang="zh-CN" dirty="0"/>
              <a:t>0</a:t>
            </a:r>
            <a:r>
              <a:rPr lang="zh-CN" altLang="en-US" dirty="0"/>
              <a:t>或多个参数</a:t>
            </a:r>
            <a:endParaRPr lang="en-US" altLang="zh-CN" dirty="0"/>
          </a:p>
          <a:p>
            <a:r>
              <a:rPr lang="zh-CN" altLang="en-US" dirty="0"/>
              <a:t>参数列表，当参数为空时，需声明空括号；当只有一个参数时，可省略括号；</a:t>
            </a:r>
            <a:r>
              <a:rPr lang="zh-CN" altLang="en-US" dirty="0">
                <a:solidFill>
                  <a:srgbClr val="FF0000"/>
                </a:solidFill>
              </a:rPr>
              <a:t>参数类型可省略</a:t>
            </a:r>
            <a:r>
              <a:rPr lang="zh-CN" altLang="en-US" dirty="0"/>
              <a:t>，编译器自动完成类型推导</a:t>
            </a:r>
          </a:p>
        </p:txBody>
      </p:sp>
      <p:sp>
        <p:nvSpPr>
          <p:cNvPr id="2" name="灯片编号占位符 1"/>
          <p:cNvSpPr>
            <a:spLocks noGrp="1"/>
          </p:cNvSpPr>
          <p:nvPr>
            <p:ph type="sldNum" sz="quarter" idx="12"/>
          </p:nvPr>
        </p:nvSpPr>
        <p:spPr>
          <a:xfrm>
            <a:off x="6457950" y="5624513"/>
            <a:ext cx="2057400" cy="273844"/>
          </a:xfrm>
        </p:spPr>
        <p:txBody>
          <a:bodyPr/>
          <a:lstStyle/>
          <a:p>
            <a:fld id="{48F63A3B-78C7-47BE-AE5E-E10140E04643}" type="slidenum">
              <a:rPr lang="en-US" sz="100" smtClean="0"/>
              <a:t>63</a:t>
            </a:fld>
            <a:endParaRPr lang="en-US" sz="100" dirty="0"/>
          </a:p>
        </p:txBody>
      </p:sp>
      <p:sp>
        <p:nvSpPr>
          <p:cNvPr id="6" name="TextBox 4"/>
          <p:cNvSpPr txBox="1"/>
          <p:nvPr/>
        </p:nvSpPr>
        <p:spPr>
          <a:xfrm>
            <a:off x="4410075" y="1125220"/>
            <a:ext cx="3676650"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800" b="1" dirty="0">
                <a:solidFill>
                  <a:srgbClr val="FF0000"/>
                </a:solidFill>
              </a:rPr>
              <a:t>(arg1, arg2) -&gt; expression</a:t>
            </a:r>
          </a:p>
          <a:p>
            <a:r>
              <a:rPr lang="en-US" altLang="zh-CN" sz="1800" b="1" dirty="0">
                <a:solidFill>
                  <a:srgbClr val="FF0000"/>
                </a:solidFill>
              </a:rPr>
              <a:t>(arg1, arg2) -&gt; {body}</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245" y="4436962"/>
            <a:ext cx="2527437" cy="376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572" y="5156573"/>
            <a:ext cx="2071505" cy="376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上下箭头 12"/>
          <p:cNvSpPr/>
          <p:nvPr/>
        </p:nvSpPr>
        <p:spPr>
          <a:xfrm>
            <a:off x="2700025" y="4877796"/>
            <a:ext cx="34289" cy="351899"/>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TextBox 13"/>
          <p:cNvSpPr txBox="1"/>
          <p:nvPr/>
        </p:nvSpPr>
        <p:spPr>
          <a:xfrm>
            <a:off x="2987675" y="4847590"/>
            <a:ext cx="1117600" cy="275590"/>
          </a:xfrm>
          <a:prstGeom prst="rect">
            <a:avLst/>
          </a:prstGeom>
          <a:noFill/>
        </p:spPr>
        <p:txBody>
          <a:bodyPr wrap="square" rtlCol="0">
            <a:spAutoFit/>
          </a:bodyPr>
          <a:lstStyle/>
          <a:p>
            <a:r>
              <a:rPr lang="zh-CN" altLang="en-US" sz="1200" b="1" dirty="0">
                <a:solidFill>
                  <a:srgbClr val="FF0000"/>
                </a:solidFill>
              </a:rPr>
              <a:t>等效</a:t>
            </a:r>
          </a:p>
        </p:txBody>
      </p:sp>
      <p:pic>
        <p:nvPicPr>
          <p:cNvPr id="1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972" y="5601537"/>
            <a:ext cx="1164268" cy="32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6"/>
          <p:cNvSpPr txBox="1"/>
          <p:nvPr/>
        </p:nvSpPr>
        <p:spPr>
          <a:xfrm>
            <a:off x="3656390" y="5543294"/>
            <a:ext cx="1491615" cy="275590"/>
          </a:xfrm>
          <a:prstGeom prst="rect">
            <a:avLst/>
          </a:prstGeom>
          <a:noFill/>
        </p:spPr>
        <p:txBody>
          <a:bodyPr wrap="none" rtlCol="0">
            <a:spAutoFit/>
          </a:bodyPr>
          <a:lstStyle/>
          <a:p>
            <a:r>
              <a:rPr lang="en-US" altLang="zh-CN" sz="1200" b="1" dirty="0">
                <a:solidFill>
                  <a:srgbClr val="FF0000"/>
                </a:solidFill>
              </a:rPr>
              <a:t>1</a:t>
            </a:r>
            <a:r>
              <a:rPr lang="zh-CN" altLang="en-US" sz="1200" b="1" dirty="0">
                <a:solidFill>
                  <a:srgbClr val="FF0000"/>
                </a:solidFill>
              </a:rPr>
              <a:t>个参数，省略括号</a:t>
            </a:r>
          </a:p>
        </p:txBody>
      </p:sp>
      <p:sp>
        <p:nvSpPr>
          <p:cNvPr id="3" name="标题 1"/>
          <p:cNvSpPr>
            <a:spLocks noGrp="1"/>
          </p:cNvSpPr>
          <p:nvPr/>
        </p:nvSpPr>
        <p:spPr>
          <a:xfrm>
            <a:off x="457200" y="274955"/>
            <a:ext cx="8229600" cy="1143000"/>
          </a:xfrm>
          <a:prstGeom prst="rect">
            <a:avLst/>
          </a:prstGeom>
        </p:spPr>
        <p:txBody>
          <a:bodyPr/>
          <a:lstStyle>
            <a:lvl1pPr marL="0" lvl="0" indent="0" algn="r"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a:lstStyle>
          <a:p>
            <a:r>
              <a:rPr lang="en-US" altLang="zh-CN" dirty="0">
                <a:sym typeface="+mn-ea"/>
              </a:rPr>
              <a:t>Lambda</a:t>
            </a:r>
            <a:r>
              <a:rPr lang="zh-CN" altLang="en-US" dirty="0">
                <a:sym typeface="+mn-ea"/>
              </a:rPr>
              <a:t>表达式语法</a:t>
            </a:r>
            <a:endParaRPr lang="zh-CN" altLang="en-US"/>
          </a:p>
        </p:txBody>
      </p:sp>
      <p:sp>
        <p:nvSpPr>
          <p:cNvPr id="4" name="文本框 3"/>
          <p:cNvSpPr txBox="1"/>
          <p:nvPr/>
        </p:nvSpPr>
        <p:spPr>
          <a:xfrm>
            <a:off x="0" y="6165215"/>
            <a:ext cx="8561070" cy="521970"/>
          </a:xfrm>
          <a:prstGeom prst="rect">
            <a:avLst/>
          </a:prstGeom>
          <a:noFill/>
        </p:spPr>
        <p:txBody>
          <a:bodyPr wrap="none" rtlCol="0" anchor="t">
            <a:spAutoFit/>
          </a:bodyPr>
          <a:lstStyle/>
          <a:p>
            <a:pPr lvl="1" algn="l">
              <a:buFont typeface="Arial" panose="020B0604020202020204" pitchFamily="34" charset="0"/>
            </a:pPr>
            <a:r>
              <a:rPr lang="en-US" altLang="zh-CN" sz="2800" dirty="0">
                <a:sym typeface="+mn-ea"/>
              </a:rPr>
              <a:t>用lambda表达式代替匿名内部类，使得代码简洁，</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987">
                                            <p:txEl>
                                              <p:pRg st="2" end="2"/>
                                            </p:txEl>
                                          </p:spTgt>
                                        </p:tgtEl>
                                        <p:attrNameLst>
                                          <p:attrName>style.visibility</p:attrName>
                                        </p:attrNameLst>
                                      </p:cBhvr>
                                      <p:to>
                                        <p:strVal val="visible"/>
                                      </p:to>
                                    </p:set>
                                    <p:animEffect transition="in" filter="fade">
                                      <p:cBhvr>
                                        <p:cTn id="7" dur="500"/>
                                        <p:tgtEl>
                                          <p:spTgt spid="42598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5987">
                                            <p:txEl>
                                              <p:pRg st="3" end="3"/>
                                            </p:txEl>
                                          </p:spTgt>
                                        </p:tgtEl>
                                        <p:attrNameLst>
                                          <p:attrName>style.visibility</p:attrName>
                                        </p:attrNameLst>
                                      </p:cBhvr>
                                      <p:to>
                                        <p:strVal val="visible"/>
                                      </p:to>
                                    </p:set>
                                    <p:animEffect transition="in" filter="fade">
                                      <p:cBhvr>
                                        <p:cTn id="10" dur="500"/>
                                        <p:tgtEl>
                                          <p:spTgt spid="42598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25987">
                                            <p:txEl>
                                              <p:pRg st="4" end="4"/>
                                            </p:txEl>
                                          </p:spTgt>
                                        </p:tgtEl>
                                        <p:attrNameLst>
                                          <p:attrName>style.visibility</p:attrName>
                                        </p:attrNameLst>
                                      </p:cBhvr>
                                      <p:to>
                                        <p:strVal val="visible"/>
                                      </p:to>
                                    </p:set>
                                    <p:animEffect transition="in" filter="fade">
                                      <p:cBhvr>
                                        <p:cTn id="13" dur="500"/>
                                        <p:tgtEl>
                                          <p:spTgt spid="42598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例题</a:t>
            </a:r>
          </a:p>
        </p:txBody>
      </p:sp>
      <p:sp>
        <p:nvSpPr>
          <p:cNvPr id="3" name="内容占位符 2"/>
          <p:cNvSpPr>
            <a:spLocks noGrp="1"/>
          </p:cNvSpPr>
          <p:nvPr>
            <p:ph idx="1"/>
          </p:nvPr>
        </p:nvSpPr>
        <p:spPr>
          <a:xfrm>
            <a:off x="251460" y="1052830"/>
            <a:ext cx="7931150" cy="5248275"/>
          </a:xfrm>
        </p:spPr>
        <p:txBody>
          <a:bodyPr/>
          <a:lstStyle/>
          <a:p>
            <a:r>
              <a:rPr lang="zh-CN" altLang="en-US"/>
              <a:t>普通的使用方法</a:t>
            </a:r>
          </a:p>
        </p:txBody>
      </p:sp>
      <p:pic>
        <p:nvPicPr>
          <p:cNvPr id="4" name="图片 3" descr="MVIEO_$RU`_M[WDFTMJUFO3"/>
          <p:cNvPicPr>
            <a:picLocks noChangeAspect="1"/>
          </p:cNvPicPr>
          <p:nvPr/>
        </p:nvPicPr>
        <p:blipFill>
          <a:blip r:embed="rId2"/>
          <a:stretch>
            <a:fillRect/>
          </a:stretch>
        </p:blipFill>
        <p:spPr>
          <a:xfrm>
            <a:off x="323850" y="1628775"/>
            <a:ext cx="4184015" cy="1761490"/>
          </a:xfrm>
          <a:prstGeom prst="rect">
            <a:avLst/>
          </a:prstGeom>
          <a:ln>
            <a:solidFill>
              <a:schemeClr val="accent1"/>
            </a:solidFill>
          </a:ln>
        </p:spPr>
      </p:pic>
      <p:pic>
        <p:nvPicPr>
          <p:cNvPr id="5" name="图片 4" descr="4ECQ}QJ(DB{GS1T45LHQFBV"/>
          <p:cNvPicPr>
            <a:picLocks noChangeAspect="1"/>
          </p:cNvPicPr>
          <p:nvPr/>
        </p:nvPicPr>
        <p:blipFill>
          <a:blip r:embed="rId3"/>
          <a:stretch>
            <a:fillRect/>
          </a:stretch>
        </p:blipFill>
        <p:spPr>
          <a:xfrm>
            <a:off x="251460" y="3644900"/>
            <a:ext cx="4926965" cy="2066925"/>
          </a:xfrm>
          <a:prstGeom prst="rect">
            <a:avLst/>
          </a:prstGeom>
          <a:ln>
            <a:solidFill>
              <a:schemeClr val="accent1"/>
            </a:solidFill>
          </a:ln>
        </p:spPr>
      </p:pic>
      <p:pic>
        <p:nvPicPr>
          <p:cNvPr id="6" name="图片 5" descr="D_5J7G9{IO$Y}T}KEI[]I~M"/>
          <p:cNvPicPr>
            <a:picLocks noChangeAspect="1"/>
          </p:cNvPicPr>
          <p:nvPr/>
        </p:nvPicPr>
        <p:blipFill>
          <a:blip r:embed="rId4"/>
          <a:stretch>
            <a:fillRect/>
          </a:stretch>
        </p:blipFill>
        <p:spPr>
          <a:xfrm>
            <a:off x="5004435" y="1522730"/>
            <a:ext cx="3886200" cy="1886585"/>
          </a:xfrm>
          <a:prstGeom prst="rect">
            <a:avLst/>
          </a:prstGeom>
          <a:ln>
            <a:solidFill>
              <a:schemeClr val="accent1"/>
            </a:solidFill>
          </a:ln>
        </p:spPr>
      </p:pic>
      <p:pic>
        <p:nvPicPr>
          <p:cNvPr id="7" name="图片 6" descr="UU@[S@KZ17K8{EWPTS2]P%T"/>
          <p:cNvPicPr>
            <a:picLocks noChangeAspect="1"/>
          </p:cNvPicPr>
          <p:nvPr/>
        </p:nvPicPr>
        <p:blipFill>
          <a:blip r:embed="rId5"/>
          <a:stretch>
            <a:fillRect/>
          </a:stretch>
        </p:blipFill>
        <p:spPr>
          <a:xfrm>
            <a:off x="5882640" y="3860800"/>
            <a:ext cx="3007995" cy="1823720"/>
          </a:xfrm>
          <a:prstGeom prst="rect">
            <a:avLst/>
          </a:prstGeom>
          <a:ln>
            <a:solidFill>
              <a:schemeClr val="accent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例题</a:t>
            </a:r>
          </a:p>
        </p:txBody>
      </p:sp>
      <p:sp>
        <p:nvSpPr>
          <p:cNvPr id="3" name="内容占位符 2"/>
          <p:cNvSpPr>
            <a:spLocks noGrp="1"/>
          </p:cNvSpPr>
          <p:nvPr>
            <p:ph idx="1"/>
          </p:nvPr>
        </p:nvSpPr>
        <p:spPr>
          <a:xfrm>
            <a:off x="251460" y="1052830"/>
            <a:ext cx="7931150" cy="5248275"/>
          </a:xfrm>
        </p:spPr>
        <p:txBody>
          <a:bodyPr/>
          <a:lstStyle/>
          <a:p>
            <a:r>
              <a:rPr lang="zh-CN" altLang="en-US"/>
              <a:t>匿名类</a:t>
            </a:r>
          </a:p>
        </p:txBody>
      </p:sp>
      <p:pic>
        <p:nvPicPr>
          <p:cNvPr id="4" name="图片 3" descr="MVIEO_$RU`_M[WDFTMJUFO3"/>
          <p:cNvPicPr>
            <a:picLocks noChangeAspect="1"/>
          </p:cNvPicPr>
          <p:nvPr/>
        </p:nvPicPr>
        <p:blipFill>
          <a:blip r:embed="rId2"/>
          <a:stretch>
            <a:fillRect/>
          </a:stretch>
        </p:blipFill>
        <p:spPr>
          <a:xfrm>
            <a:off x="323850" y="1628775"/>
            <a:ext cx="4184015" cy="1761490"/>
          </a:xfrm>
          <a:prstGeom prst="rect">
            <a:avLst/>
          </a:prstGeom>
          <a:ln>
            <a:solidFill>
              <a:schemeClr val="accent1"/>
            </a:solidFill>
          </a:ln>
        </p:spPr>
      </p:pic>
      <p:pic>
        <p:nvPicPr>
          <p:cNvPr id="6" name="图片 5" descr="D_5J7G9{IO$Y}T}KEI[]I~M"/>
          <p:cNvPicPr>
            <a:picLocks noChangeAspect="1"/>
          </p:cNvPicPr>
          <p:nvPr/>
        </p:nvPicPr>
        <p:blipFill>
          <a:blip r:embed="rId3"/>
          <a:stretch>
            <a:fillRect/>
          </a:stretch>
        </p:blipFill>
        <p:spPr>
          <a:xfrm>
            <a:off x="5004435" y="1522730"/>
            <a:ext cx="3886200" cy="1886585"/>
          </a:xfrm>
          <a:prstGeom prst="rect">
            <a:avLst/>
          </a:prstGeom>
          <a:ln>
            <a:solidFill>
              <a:schemeClr val="accent1"/>
            </a:solidFill>
          </a:ln>
        </p:spPr>
      </p:pic>
      <p:pic>
        <p:nvPicPr>
          <p:cNvPr id="8" name="图片 7" descr="HPEC}5FTLZIXQ9]7ML%O$~R"/>
          <p:cNvPicPr>
            <a:picLocks noChangeAspect="1"/>
          </p:cNvPicPr>
          <p:nvPr/>
        </p:nvPicPr>
        <p:blipFill>
          <a:blip r:embed="rId4"/>
          <a:stretch>
            <a:fillRect/>
          </a:stretch>
        </p:blipFill>
        <p:spPr>
          <a:xfrm>
            <a:off x="971550" y="3573145"/>
            <a:ext cx="6743700" cy="3046095"/>
          </a:xfrm>
          <a:prstGeom prst="rect">
            <a:avLst/>
          </a:prstGeom>
          <a:ln>
            <a:solidFill>
              <a:schemeClr val="accent1"/>
            </a:solid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例题</a:t>
            </a:r>
          </a:p>
        </p:txBody>
      </p:sp>
      <p:sp>
        <p:nvSpPr>
          <p:cNvPr id="3" name="内容占位符 2"/>
          <p:cNvSpPr>
            <a:spLocks noGrp="1"/>
          </p:cNvSpPr>
          <p:nvPr>
            <p:ph idx="1"/>
          </p:nvPr>
        </p:nvSpPr>
        <p:spPr>
          <a:xfrm>
            <a:off x="251460" y="1052830"/>
            <a:ext cx="7931150" cy="5248275"/>
          </a:xfrm>
        </p:spPr>
        <p:txBody>
          <a:bodyPr/>
          <a:lstStyle/>
          <a:p>
            <a:r>
              <a:rPr lang="en-US" altLang="zh-CN" dirty="0">
                <a:sym typeface="+mn-ea"/>
              </a:rPr>
              <a:t>Lambda</a:t>
            </a:r>
            <a:r>
              <a:rPr lang="zh-CN" altLang="en-US" dirty="0">
                <a:sym typeface="+mn-ea"/>
              </a:rPr>
              <a:t>表达式</a:t>
            </a:r>
            <a:endParaRPr lang="zh-CN" altLang="en-US"/>
          </a:p>
        </p:txBody>
      </p:sp>
      <p:pic>
        <p:nvPicPr>
          <p:cNvPr id="5" name="图片 4" descr="HPEC}5FTLZIXQ9]7ML%O$~R"/>
          <p:cNvPicPr>
            <a:picLocks noChangeAspect="1"/>
          </p:cNvPicPr>
          <p:nvPr/>
        </p:nvPicPr>
        <p:blipFill>
          <a:blip r:embed="rId3"/>
          <a:stretch>
            <a:fillRect/>
          </a:stretch>
        </p:blipFill>
        <p:spPr>
          <a:xfrm>
            <a:off x="35560" y="1628775"/>
            <a:ext cx="4758055" cy="2195195"/>
          </a:xfrm>
          <a:prstGeom prst="rect">
            <a:avLst/>
          </a:prstGeom>
          <a:ln>
            <a:solidFill>
              <a:schemeClr val="accent1"/>
            </a:solidFill>
          </a:ln>
        </p:spPr>
      </p:pic>
      <p:pic>
        <p:nvPicPr>
          <p:cNvPr id="7" name="图片 6" descr="(JVBXNJY763(G[DBR(469VV"/>
          <p:cNvPicPr>
            <a:picLocks noChangeAspect="1"/>
          </p:cNvPicPr>
          <p:nvPr/>
        </p:nvPicPr>
        <p:blipFill>
          <a:blip r:embed="rId4"/>
          <a:stretch>
            <a:fillRect/>
          </a:stretch>
        </p:blipFill>
        <p:spPr>
          <a:xfrm>
            <a:off x="5076190" y="2420620"/>
            <a:ext cx="3486150" cy="1482725"/>
          </a:xfrm>
          <a:prstGeom prst="rect">
            <a:avLst/>
          </a:prstGeom>
          <a:ln>
            <a:solidFill>
              <a:schemeClr val="accent1"/>
            </a:solidFill>
          </a:ln>
        </p:spPr>
      </p:pic>
      <p:pic>
        <p:nvPicPr>
          <p:cNvPr id="10" name="图片 9" descr="TZ4_1UQ{ITH3HXE8W4VNUZR"/>
          <p:cNvPicPr>
            <a:picLocks noChangeAspect="1"/>
          </p:cNvPicPr>
          <p:nvPr/>
        </p:nvPicPr>
        <p:blipFill>
          <a:blip r:embed="rId5"/>
          <a:stretch>
            <a:fillRect/>
          </a:stretch>
        </p:blipFill>
        <p:spPr>
          <a:xfrm>
            <a:off x="755650" y="4580890"/>
            <a:ext cx="4543425" cy="914400"/>
          </a:xfrm>
          <a:prstGeom prst="rect">
            <a:avLst/>
          </a:prstGeom>
          <a:ln>
            <a:solidFill>
              <a:schemeClr val="accent1"/>
            </a:solidFill>
          </a:ln>
        </p:spPr>
      </p:pic>
      <p:sp>
        <p:nvSpPr>
          <p:cNvPr id="11" name="文本框 10"/>
          <p:cNvSpPr txBox="1"/>
          <p:nvPr/>
        </p:nvSpPr>
        <p:spPr>
          <a:xfrm>
            <a:off x="5190490" y="1374775"/>
            <a:ext cx="2697480" cy="368300"/>
          </a:xfrm>
          <a:prstGeom prst="rect">
            <a:avLst/>
          </a:prstGeom>
          <a:noFill/>
        </p:spPr>
        <p:txBody>
          <a:bodyPr wrap="none" rtlCol="0" anchor="t">
            <a:spAutoFit/>
          </a:bodyPr>
          <a:lstStyle/>
          <a:p>
            <a:r>
              <a:rPr lang="zh-CN" altLang="en-US" dirty="0">
                <a:solidFill>
                  <a:srgbClr val="FF0000"/>
                </a:solidFill>
                <a:sym typeface="+mn-ea"/>
              </a:rPr>
              <a:t>函数可以像对象一样传递</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标题 425985"/>
          <p:cNvSpPr>
            <a:spLocks noGrp="1"/>
          </p:cNvSpPr>
          <p:nvPr>
            <p:ph type="title"/>
          </p:nvPr>
        </p:nvSpPr>
        <p:spPr>
          <a:xfrm>
            <a:off x="-72516" y="1063229"/>
            <a:ext cx="9216516" cy="475059"/>
          </a:xfrm>
          <a:noFill/>
          <a:ln>
            <a:noFill/>
          </a:ln>
        </p:spPr>
        <p:txBody>
          <a:bodyPr>
            <a:normAutofit fontScale="90000"/>
          </a:bodyPr>
          <a:lstStyle/>
          <a:p>
            <a:pPr algn="r"/>
            <a:r>
              <a:rPr lang="en-US" altLang="zh-CN" b="1" dirty="0">
                <a:solidFill>
                  <a:schemeClr val="bg1"/>
                </a:solidFill>
              </a:rPr>
              <a:t> Chapter Objectives</a:t>
            </a:r>
            <a:endParaRPr lang="zh-CN" altLang="en-US" b="1" dirty="0">
              <a:solidFill>
                <a:schemeClr val="bg1"/>
              </a:solidFill>
            </a:endParaRPr>
          </a:p>
        </p:txBody>
      </p:sp>
      <p:sp>
        <p:nvSpPr>
          <p:cNvPr id="2" name="灯片编号占位符 1"/>
          <p:cNvSpPr>
            <a:spLocks noGrp="1"/>
          </p:cNvSpPr>
          <p:nvPr>
            <p:ph type="sldNum" sz="quarter" idx="12"/>
          </p:nvPr>
        </p:nvSpPr>
        <p:spPr>
          <a:xfrm>
            <a:off x="6457950" y="5624513"/>
            <a:ext cx="2057400" cy="273844"/>
          </a:xfrm>
        </p:spPr>
        <p:txBody>
          <a:bodyPr/>
          <a:lstStyle/>
          <a:p>
            <a:fld id="{48F63A3B-78C7-47BE-AE5E-E10140E04643}" type="slidenum">
              <a:rPr lang="en-US" sz="100" smtClean="0"/>
              <a:t>67</a:t>
            </a:fld>
            <a:endParaRPr lang="en-US" sz="100" dirty="0"/>
          </a:p>
        </p:txBody>
      </p:sp>
      <p:sp>
        <p:nvSpPr>
          <p:cNvPr id="4" name="内容占位符 3"/>
          <p:cNvSpPr>
            <a:spLocks noGrp="1"/>
          </p:cNvSpPr>
          <p:nvPr>
            <p:ph idx="1"/>
          </p:nvPr>
        </p:nvSpPr>
        <p:spPr>
          <a:xfrm>
            <a:off x="35560" y="1052195"/>
            <a:ext cx="9532620" cy="5576570"/>
          </a:xfrm>
        </p:spPr>
        <p:txBody>
          <a:bodyPr/>
          <a:lstStyle/>
          <a:p>
            <a:r>
              <a:rPr lang="en-US" altLang="zh-CN" dirty="0"/>
              <a:t>Lambda </a:t>
            </a:r>
            <a:r>
              <a:rPr lang="zh-CN" altLang="en-US" dirty="0"/>
              <a:t>表达式的函数体，可包含</a:t>
            </a:r>
            <a:r>
              <a:rPr lang="en-US" altLang="zh-CN" dirty="0"/>
              <a:t>0</a:t>
            </a:r>
            <a:r>
              <a:rPr lang="zh-CN" altLang="en-US" dirty="0"/>
              <a:t>或多条语句</a:t>
            </a:r>
          </a:p>
          <a:p>
            <a:r>
              <a:rPr lang="zh-CN" altLang="en-US" dirty="0"/>
              <a:t>函数体，只有一条语句的表达式，可省略</a:t>
            </a:r>
            <a:r>
              <a:rPr lang="en-US" altLang="zh-CN" dirty="0"/>
              <a:t>{}</a:t>
            </a:r>
            <a:r>
              <a:rPr lang="zh-CN" altLang="en-US" dirty="0"/>
              <a:t>号；包含一条以上语句，必须包含在括号中</a:t>
            </a:r>
            <a:r>
              <a:rPr lang="en-US" altLang="zh-CN" dirty="0"/>
              <a:t>(</a:t>
            </a:r>
            <a:r>
              <a:rPr lang="zh-CN" altLang="en-US" dirty="0"/>
              <a:t>代码块</a:t>
            </a:r>
            <a:r>
              <a:rPr lang="en-US" altLang="zh-CN" dirty="0"/>
              <a:t>)</a:t>
            </a:r>
            <a:r>
              <a:rPr lang="zh-CN" altLang="en-US" dirty="0"/>
              <a:t>；返回类型必须匹配；没有可不声明返回值</a:t>
            </a:r>
            <a:endParaRPr lang="en-US" altLang="zh-CN" dirty="0"/>
          </a:p>
          <a:p>
            <a:endParaRPr lang="zh-CN" altLang="en-US" dirty="0"/>
          </a:p>
        </p:txBody>
      </p:sp>
      <p:pic>
        <p:nvPicPr>
          <p:cNvPr id="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976" y="3696003"/>
            <a:ext cx="3089025" cy="209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125590"/>
            <a:ext cx="1835860" cy="197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14"/>
          <p:cNvSpPr txBox="1"/>
          <p:nvPr/>
        </p:nvSpPr>
        <p:spPr>
          <a:xfrm>
            <a:off x="4783555" y="3623151"/>
            <a:ext cx="1831340" cy="460375"/>
          </a:xfrm>
          <a:prstGeom prst="rect">
            <a:avLst/>
          </a:prstGeom>
          <a:noFill/>
        </p:spPr>
        <p:txBody>
          <a:bodyPr wrap="none" rtlCol="0">
            <a:spAutoFit/>
          </a:bodyPr>
          <a:lstStyle/>
          <a:p>
            <a:r>
              <a:rPr lang="zh-CN" altLang="en-US" sz="1200" b="1" dirty="0">
                <a:solidFill>
                  <a:srgbClr val="FF0000"/>
                </a:solidFill>
              </a:rPr>
              <a:t>无参数无返回值的函数</a:t>
            </a:r>
            <a:endParaRPr lang="en-US" altLang="zh-CN" sz="1200" b="1" dirty="0">
              <a:solidFill>
                <a:srgbClr val="FF0000"/>
              </a:solidFill>
            </a:endParaRPr>
          </a:p>
          <a:p>
            <a:r>
              <a:rPr lang="zh-CN" altLang="en-US" sz="1200" b="1" dirty="0">
                <a:solidFill>
                  <a:srgbClr val="FF0000"/>
                </a:solidFill>
              </a:rPr>
              <a:t>仅有一条语句，可省略</a:t>
            </a:r>
            <a:r>
              <a:rPr lang="en-US" altLang="zh-CN" sz="1200" b="1" dirty="0">
                <a:solidFill>
                  <a:srgbClr val="FF0000"/>
                </a:solidFill>
              </a:rPr>
              <a:t>{}</a:t>
            </a:r>
            <a:endParaRPr lang="zh-CN" altLang="en-US" sz="1200" b="1" dirty="0">
              <a:solidFill>
                <a:srgbClr val="FF0000"/>
              </a:solidFill>
            </a:endParaRPr>
          </a:p>
        </p:txBody>
      </p:sp>
      <p:sp>
        <p:nvSpPr>
          <p:cNvPr id="22" name="TextBox 15"/>
          <p:cNvSpPr txBox="1"/>
          <p:nvPr/>
        </p:nvSpPr>
        <p:spPr>
          <a:xfrm>
            <a:off x="4277995" y="2832260"/>
            <a:ext cx="3208655" cy="460375"/>
          </a:xfrm>
          <a:prstGeom prst="rect">
            <a:avLst/>
          </a:prstGeom>
          <a:noFill/>
        </p:spPr>
        <p:txBody>
          <a:bodyPr wrap="none" rtlCol="0">
            <a:spAutoFit/>
          </a:bodyPr>
          <a:lstStyle/>
          <a:p>
            <a:r>
              <a:rPr lang="zh-CN" altLang="en-US" sz="1200" b="1" dirty="0">
                <a:solidFill>
                  <a:srgbClr val="FF0000"/>
                </a:solidFill>
              </a:rPr>
              <a:t>无参数有返回值的函数</a:t>
            </a:r>
            <a:endParaRPr lang="en-US" altLang="zh-CN" sz="1200" b="1" dirty="0">
              <a:solidFill>
                <a:srgbClr val="FF0000"/>
              </a:solidFill>
            </a:endParaRPr>
          </a:p>
          <a:p>
            <a:r>
              <a:rPr lang="zh-CN" altLang="en-US" sz="1200" b="1" dirty="0">
                <a:solidFill>
                  <a:srgbClr val="FF0000"/>
                </a:solidFill>
              </a:rPr>
              <a:t>基于语句返回结果，如果使用语句必须使用</a:t>
            </a:r>
            <a:r>
              <a:rPr lang="en-US" altLang="zh-CN" sz="1200" b="1" dirty="0">
                <a:solidFill>
                  <a:srgbClr val="FF0000"/>
                </a:solidFill>
              </a:rPr>
              <a:t>{}</a:t>
            </a:r>
            <a:endParaRPr lang="zh-CN" altLang="en-US" sz="1200" b="1" dirty="0">
              <a:solidFill>
                <a:srgbClr val="FF0000"/>
              </a:solidFill>
            </a:endParaRPr>
          </a:p>
        </p:txBody>
      </p:sp>
      <p:sp>
        <p:nvSpPr>
          <p:cNvPr id="23" name="TextBox 16"/>
          <p:cNvSpPr txBox="1"/>
          <p:nvPr/>
        </p:nvSpPr>
        <p:spPr>
          <a:xfrm>
            <a:off x="4403046" y="4686003"/>
            <a:ext cx="1713230" cy="460375"/>
          </a:xfrm>
          <a:prstGeom prst="rect">
            <a:avLst/>
          </a:prstGeom>
          <a:noFill/>
        </p:spPr>
        <p:txBody>
          <a:bodyPr wrap="none" rtlCol="0">
            <a:spAutoFit/>
          </a:bodyPr>
          <a:lstStyle/>
          <a:p>
            <a:r>
              <a:rPr lang="zh-CN" altLang="en-US" sz="1200" b="1" dirty="0">
                <a:solidFill>
                  <a:srgbClr val="FF0000"/>
                </a:solidFill>
              </a:rPr>
              <a:t>有参数无返回值的函数</a:t>
            </a:r>
            <a:endParaRPr lang="en-US" altLang="zh-CN" sz="1200" b="1" dirty="0">
              <a:solidFill>
                <a:srgbClr val="FF0000"/>
              </a:solidFill>
            </a:endParaRPr>
          </a:p>
          <a:p>
            <a:r>
              <a:rPr lang="zh-CN" altLang="en-US" sz="1200" b="1" dirty="0">
                <a:solidFill>
                  <a:srgbClr val="FF0000"/>
                </a:solidFill>
              </a:rPr>
              <a:t>基于语句，也可省略</a:t>
            </a:r>
            <a:r>
              <a:rPr lang="en-US" altLang="zh-CN" sz="1200" b="1" dirty="0">
                <a:solidFill>
                  <a:srgbClr val="FF0000"/>
                </a:solidFill>
              </a:rPr>
              <a:t>{}</a:t>
            </a:r>
            <a:endParaRPr lang="zh-CN" altLang="en-US" sz="1200" b="1" dirty="0">
              <a:solidFill>
                <a:srgbClr val="FF0000"/>
              </a:solidFill>
            </a:endParaRPr>
          </a:p>
        </p:txBody>
      </p:sp>
      <p:sp>
        <p:nvSpPr>
          <p:cNvPr id="25" name="TextBox 18"/>
          <p:cNvSpPr txBox="1"/>
          <p:nvPr/>
        </p:nvSpPr>
        <p:spPr>
          <a:xfrm>
            <a:off x="4427984" y="5715298"/>
            <a:ext cx="1797685" cy="645160"/>
          </a:xfrm>
          <a:prstGeom prst="rect">
            <a:avLst/>
          </a:prstGeom>
          <a:noFill/>
        </p:spPr>
        <p:txBody>
          <a:bodyPr wrap="none" rtlCol="0">
            <a:spAutoFit/>
          </a:bodyPr>
          <a:lstStyle/>
          <a:p>
            <a:r>
              <a:rPr lang="zh-CN" altLang="en-US" sz="1200" b="1" dirty="0">
                <a:solidFill>
                  <a:srgbClr val="FF0000"/>
                </a:solidFill>
              </a:rPr>
              <a:t>有</a:t>
            </a:r>
            <a:r>
              <a:rPr lang="en-US" altLang="zh-CN" sz="1200" b="1" dirty="0">
                <a:solidFill>
                  <a:srgbClr val="FF0000"/>
                </a:solidFill>
              </a:rPr>
              <a:t>2</a:t>
            </a:r>
            <a:r>
              <a:rPr lang="zh-CN" altLang="en-US" sz="1200" b="1" dirty="0">
                <a:solidFill>
                  <a:srgbClr val="FF0000"/>
                </a:solidFill>
              </a:rPr>
              <a:t>参数有返回值的函数</a:t>
            </a:r>
            <a:endParaRPr lang="en-US" altLang="zh-CN" sz="1200" b="1" dirty="0">
              <a:solidFill>
                <a:srgbClr val="FF0000"/>
              </a:solidFill>
            </a:endParaRPr>
          </a:p>
          <a:p>
            <a:r>
              <a:rPr lang="zh-CN" altLang="en-US" sz="1200" b="1" dirty="0">
                <a:solidFill>
                  <a:srgbClr val="FF0000"/>
                </a:solidFill>
              </a:rPr>
              <a:t>多条语句，必须使用</a:t>
            </a:r>
            <a:r>
              <a:rPr lang="en-US" altLang="zh-CN" sz="1200" b="1" dirty="0">
                <a:solidFill>
                  <a:srgbClr val="FF0000"/>
                </a:solidFill>
              </a:rPr>
              <a:t>{}</a:t>
            </a:r>
          </a:p>
          <a:p>
            <a:r>
              <a:rPr lang="zh-CN" altLang="en-US" sz="1200" b="1" dirty="0">
                <a:solidFill>
                  <a:srgbClr val="FF0000"/>
                </a:solidFill>
              </a:rPr>
              <a:t>必须声明返回结果</a:t>
            </a:r>
          </a:p>
        </p:txBody>
      </p:sp>
      <p:pic>
        <p:nvPicPr>
          <p:cNvPr id="3" name="图片 2"/>
          <p:cNvPicPr>
            <a:picLocks noChangeAspect="1"/>
          </p:cNvPicPr>
          <p:nvPr/>
        </p:nvPicPr>
        <p:blipFill>
          <a:blip r:embed="rId4" cstate="print"/>
          <a:stretch>
            <a:fillRect/>
          </a:stretch>
        </p:blipFill>
        <p:spPr>
          <a:xfrm>
            <a:off x="1014215" y="4448566"/>
            <a:ext cx="2650331" cy="764381"/>
          </a:xfrm>
          <a:prstGeom prst="rect">
            <a:avLst/>
          </a:prstGeom>
        </p:spPr>
      </p:pic>
      <p:pic>
        <p:nvPicPr>
          <p:cNvPr id="6" name="图片 5"/>
          <p:cNvPicPr>
            <a:picLocks noChangeAspect="1"/>
          </p:cNvPicPr>
          <p:nvPr/>
        </p:nvPicPr>
        <p:blipFill>
          <a:blip r:embed="rId5" cstate="print"/>
          <a:stretch>
            <a:fillRect/>
          </a:stretch>
        </p:blipFill>
        <p:spPr>
          <a:xfrm>
            <a:off x="753526" y="5407407"/>
            <a:ext cx="3195828" cy="919616"/>
          </a:xfrm>
          <a:prstGeom prst="rect">
            <a:avLst/>
          </a:prstGeom>
        </p:spPr>
      </p:pic>
      <p:sp>
        <p:nvSpPr>
          <p:cNvPr id="7" name="文本框 6"/>
          <p:cNvSpPr txBox="1"/>
          <p:nvPr/>
        </p:nvSpPr>
        <p:spPr>
          <a:xfrm>
            <a:off x="1102785" y="3292635"/>
            <a:ext cx="2583180" cy="275590"/>
          </a:xfrm>
          <a:prstGeom prst="rect">
            <a:avLst/>
          </a:prstGeom>
          <a:noFill/>
        </p:spPr>
        <p:txBody>
          <a:bodyPr wrap="none" rtlCol="0">
            <a:spAutoFit/>
          </a:bodyPr>
          <a:lstStyle/>
          <a:p>
            <a:pPr algn="l"/>
            <a:r>
              <a:rPr lang="en-US" altLang="zh-CN" sz="1200" b="1" dirty="0">
                <a:solidFill>
                  <a:srgbClr val="FF0000"/>
                </a:solidFill>
              </a:rPr>
              <a:t>+++++++++++++++++++++++++++</a:t>
            </a:r>
            <a:endParaRPr lang="zh-CN" altLang="en-US" sz="1200" b="1" dirty="0">
              <a:solidFill>
                <a:srgbClr val="FF0000"/>
              </a:solidFill>
            </a:endParaRPr>
          </a:p>
        </p:txBody>
      </p:sp>
      <p:sp>
        <p:nvSpPr>
          <p:cNvPr id="26" name="文本框 25"/>
          <p:cNvSpPr txBox="1"/>
          <p:nvPr/>
        </p:nvSpPr>
        <p:spPr>
          <a:xfrm>
            <a:off x="1238109" y="4089422"/>
            <a:ext cx="2583180" cy="275590"/>
          </a:xfrm>
          <a:prstGeom prst="rect">
            <a:avLst/>
          </a:prstGeom>
          <a:noFill/>
        </p:spPr>
        <p:txBody>
          <a:bodyPr wrap="none" rtlCol="0">
            <a:spAutoFit/>
          </a:bodyPr>
          <a:lstStyle/>
          <a:p>
            <a:pPr algn="l"/>
            <a:r>
              <a:rPr lang="en-US" altLang="zh-CN" sz="1200" b="1" dirty="0">
                <a:solidFill>
                  <a:srgbClr val="FF0000"/>
                </a:solidFill>
              </a:rPr>
              <a:t>+++++++++++++++++++++++++++</a:t>
            </a:r>
            <a:endParaRPr lang="zh-CN" altLang="en-US" sz="1200" b="1" dirty="0">
              <a:solidFill>
                <a:srgbClr val="FF0000"/>
              </a:solidFill>
            </a:endParaRPr>
          </a:p>
        </p:txBody>
      </p:sp>
      <p:sp>
        <p:nvSpPr>
          <p:cNvPr id="27" name="文本框 26"/>
          <p:cNvSpPr txBox="1"/>
          <p:nvPr/>
        </p:nvSpPr>
        <p:spPr>
          <a:xfrm>
            <a:off x="985187" y="5075152"/>
            <a:ext cx="2583180" cy="275590"/>
          </a:xfrm>
          <a:prstGeom prst="rect">
            <a:avLst/>
          </a:prstGeom>
          <a:noFill/>
        </p:spPr>
        <p:txBody>
          <a:bodyPr wrap="none" rtlCol="0">
            <a:spAutoFit/>
          </a:bodyPr>
          <a:lstStyle/>
          <a:p>
            <a:pPr algn="l"/>
            <a:r>
              <a:rPr lang="en-US" altLang="zh-CN" sz="1200" b="1" dirty="0">
                <a:solidFill>
                  <a:srgbClr val="FF0000"/>
                </a:solidFill>
              </a:rPr>
              <a:t>+++++++++++++++++++++++++++</a:t>
            </a:r>
            <a:endParaRPr lang="zh-CN" altLang="en-US" sz="1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P spid="7" grpId="0"/>
      <p:bldP spid="26" grpId="0"/>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stretch>
            <a:fillRect/>
          </a:stretch>
        </p:blipFill>
        <p:spPr>
          <a:xfrm>
            <a:off x="817880" y="907415"/>
            <a:ext cx="3175000" cy="3175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抽象类的例子</a:t>
            </a:r>
            <a:endParaRPr lang="zh-CN" altLang="en-US" dirty="0"/>
          </a:p>
        </p:txBody>
      </p:sp>
      <p:sp>
        <p:nvSpPr>
          <p:cNvPr id="3" name="内容占位符 2"/>
          <p:cNvSpPr>
            <a:spLocks noGrp="1"/>
          </p:cNvSpPr>
          <p:nvPr>
            <p:ph idx="1"/>
          </p:nvPr>
        </p:nvSpPr>
        <p:spPr/>
        <p:txBody>
          <a:bodyPr/>
          <a:lstStyle/>
          <a:p>
            <a:endParaRPr lang="zh-CN" altLang="en-US" dirty="0" smtClean="0"/>
          </a:p>
          <a:p>
            <a:endParaRPr lang="zh-CN" altLang="en-US" dirty="0"/>
          </a:p>
        </p:txBody>
      </p:sp>
      <p:pic>
        <p:nvPicPr>
          <p:cNvPr id="45057" name="Picture 1" descr="C:\Users\hc\AppData\Roaming\Tencent\Users\33102844\QQ\WinTemp\RichOle\A_`N~`$J%E_(~SD8%ARXE`A.png"/>
          <p:cNvPicPr>
            <a:picLocks noChangeAspect="1" noChangeArrowheads="1"/>
          </p:cNvPicPr>
          <p:nvPr/>
        </p:nvPicPr>
        <p:blipFill>
          <a:blip r:embed="rId3" cstate="print"/>
          <a:srcRect/>
          <a:stretch>
            <a:fillRect/>
          </a:stretch>
        </p:blipFill>
        <p:spPr bwMode="auto">
          <a:xfrm>
            <a:off x="467544" y="1052736"/>
            <a:ext cx="7632848" cy="2262835"/>
          </a:xfrm>
          <a:prstGeom prst="rect">
            <a:avLst/>
          </a:prstGeom>
          <a:noFill/>
        </p:spPr>
      </p:pic>
      <p:pic>
        <p:nvPicPr>
          <p:cNvPr id="45058" name="Picture 2" descr="C:\Users\hc\AppData\Roaming\Tencent\Users\33102844\QQ\WinTemp\RichOle\L0JC_ZPH]T~XEPEKKTX`4PW.png"/>
          <p:cNvPicPr>
            <a:picLocks noChangeAspect="1" noChangeArrowheads="1"/>
          </p:cNvPicPr>
          <p:nvPr/>
        </p:nvPicPr>
        <p:blipFill>
          <a:blip r:embed="rId4" cstate="print"/>
          <a:srcRect/>
          <a:stretch>
            <a:fillRect/>
          </a:stretch>
        </p:blipFill>
        <p:spPr bwMode="auto">
          <a:xfrm>
            <a:off x="395536" y="3501008"/>
            <a:ext cx="7632848" cy="306896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抽象类的使用例子</a:t>
            </a:r>
            <a:endParaRPr lang="zh-CN" altLang="en-US" dirty="0"/>
          </a:p>
        </p:txBody>
      </p:sp>
      <p:sp>
        <p:nvSpPr>
          <p:cNvPr id="3" name="内容占位符 2"/>
          <p:cNvSpPr>
            <a:spLocks noGrp="1"/>
          </p:cNvSpPr>
          <p:nvPr>
            <p:ph idx="1"/>
          </p:nvPr>
        </p:nvSpPr>
        <p:spPr/>
        <p:txBody>
          <a:bodyPr/>
          <a:lstStyle/>
          <a:p>
            <a:endParaRPr lang="zh-CN" altLang="en-US" dirty="0" smtClean="0"/>
          </a:p>
          <a:p>
            <a:endParaRPr lang="zh-CN" altLang="en-US" dirty="0" smtClean="0"/>
          </a:p>
          <a:p>
            <a:endParaRPr lang="zh-CN" altLang="en-US" dirty="0"/>
          </a:p>
        </p:txBody>
      </p:sp>
      <p:pic>
        <p:nvPicPr>
          <p:cNvPr id="4099" name="Picture 3" descr="C:\Users\hc\AppData\Roaming\Tencent\Users\33102844\QQ\WinTemp\RichOle\8ZRI9I6XB@4(54RHC@}}W83.png"/>
          <p:cNvPicPr>
            <a:picLocks noChangeAspect="1" noChangeArrowheads="1"/>
          </p:cNvPicPr>
          <p:nvPr/>
        </p:nvPicPr>
        <p:blipFill>
          <a:blip r:embed="rId2" cstate="print"/>
          <a:srcRect/>
          <a:stretch>
            <a:fillRect/>
          </a:stretch>
        </p:blipFill>
        <p:spPr bwMode="auto">
          <a:xfrm>
            <a:off x="251520" y="5229201"/>
            <a:ext cx="7896225" cy="1628800"/>
          </a:xfrm>
          <a:prstGeom prst="rect">
            <a:avLst/>
          </a:prstGeom>
          <a:noFill/>
          <a:ln>
            <a:solidFill>
              <a:srgbClr val="0000FF"/>
            </a:solidFill>
          </a:ln>
        </p:spPr>
      </p:pic>
      <p:pic>
        <p:nvPicPr>
          <p:cNvPr id="44033" name="Picture 1" descr="C:\Users\hc\AppData\Roaming\Tencent\Users\33102844\QQ\WinTemp\RichOle\A2`]N0WE{%UKS`PQ%CJS%[Q.png"/>
          <p:cNvPicPr>
            <a:picLocks noChangeAspect="1" noChangeArrowheads="1"/>
          </p:cNvPicPr>
          <p:nvPr/>
        </p:nvPicPr>
        <p:blipFill>
          <a:blip r:embed="rId3" cstate="print"/>
          <a:srcRect/>
          <a:stretch>
            <a:fillRect/>
          </a:stretch>
        </p:blipFill>
        <p:spPr bwMode="auto">
          <a:xfrm>
            <a:off x="5148064" y="1052736"/>
            <a:ext cx="3638550" cy="4343400"/>
          </a:xfrm>
          <a:prstGeom prst="rect">
            <a:avLst/>
          </a:prstGeom>
          <a:noFill/>
          <a:ln>
            <a:solidFill>
              <a:srgbClr val="0000FF"/>
            </a:solidFill>
          </a:ln>
        </p:spPr>
      </p:pic>
      <p:pic>
        <p:nvPicPr>
          <p:cNvPr id="44034" name="Picture 2" descr="C:\Users\hc\AppData\Roaming\Tencent\Users\33102844\QQ\WinTemp\RichOle\ZZ0~{L[]C2TD]@F[J3T[~~G.png"/>
          <p:cNvPicPr>
            <a:picLocks noChangeAspect="1" noChangeArrowheads="1"/>
          </p:cNvPicPr>
          <p:nvPr/>
        </p:nvPicPr>
        <p:blipFill>
          <a:blip r:embed="rId4" cstate="print"/>
          <a:srcRect/>
          <a:stretch>
            <a:fillRect/>
          </a:stretch>
        </p:blipFill>
        <p:spPr bwMode="auto">
          <a:xfrm>
            <a:off x="467544" y="1196752"/>
            <a:ext cx="3781425" cy="3733800"/>
          </a:xfrm>
          <a:prstGeom prst="rect">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理解抽象类</a:t>
            </a:r>
            <a:endParaRPr lang="zh-CN" altLang="en-US" dirty="0"/>
          </a:p>
        </p:txBody>
      </p:sp>
      <p:sp>
        <p:nvSpPr>
          <p:cNvPr id="3" name="内容占位符 2"/>
          <p:cNvSpPr>
            <a:spLocks noGrp="1"/>
          </p:cNvSpPr>
          <p:nvPr>
            <p:ph idx="1"/>
          </p:nvPr>
        </p:nvSpPr>
        <p:spPr>
          <a:xfrm>
            <a:off x="0" y="980728"/>
            <a:ext cx="8604448" cy="5248275"/>
          </a:xfrm>
        </p:spPr>
        <p:txBody>
          <a:bodyPr/>
          <a:lstStyle/>
          <a:p>
            <a:r>
              <a:rPr lang="zh-CN" altLang="en-US" b="0" dirty="0" smtClean="0">
                <a:ea typeface="宋体" panose="02010600030101010101" pitchFamily="2" charset="-122"/>
              </a:rPr>
              <a:t> </a:t>
            </a:r>
            <a:r>
              <a:rPr lang="zh-CN" altLang="zh-CN" b="0" dirty="0" smtClean="0">
                <a:ea typeface="宋体" panose="02010600030101010101" pitchFamily="2" charset="-122"/>
              </a:rPr>
              <a:t>抽象类可以</a:t>
            </a:r>
            <a:r>
              <a:rPr lang="zh-CN" altLang="zh-CN" b="0" dirty="0" smtClean="0">
                <a:solidFill>
                  <a:srgbClr val="FF0000"/>
                </a:solidFill>
                <a:ea typeface="宋体" panose="02010600030101010101" pitchFamily="2" charset="-122"/>
              </a:rPr>
              <a:t>抽象出重要的行为标准</a:t>
            </a:r>
            <a:r>
              <a:rPr lang="zh-CN" altLang="zh-CN" b="0" dirty="0" smtClean="0">
                <a:ea typeface="宋体" panose="02010600030101010101" pitchFamily="2" charset="-122"/>
              </a:rPr>
              <a:t>，该行为标准用抽象方法来表示。即抽象类封装了子类必需要有的行为标准。</a:t>
            </a:r>
          </a:p>
          <a:p>
            <a:pPr>
              <a:defRPr/>
            </a:pPr>
            <a:r>
              <a:rPr lang="zh-CN" altLang="zh-CN" b="0" dirty="0" smtClean="0">
                <a:solidFill>
                  <a:srgbClr val="FF0000"/>
                </a:solidFill>
                <a:ea typeface="宋体" panose="02010600030101010101" pitchFamily="2" charset="-122"/>
              </a:rPr>
              <a:t>抽象类声明的对象</a:t>
            </a:r>
            <a:r>
              <a:rPr lang="zh-CN" altLang="zh-CN" b="0" dirty="0" smtClean="0">
                <a:ea typeface="宋体" panose="02010600030101010101" pitchFamily="2" charset="-122"/>
              </a:rPr>
              <a:t>可以成为其子类对象的上转型对象，调用子类重写的方法，即体现子类根据抽象类里的行为标准给出的具体行为。</a:t>
            </a:r>
            <a:endParaRPr lang="en-US" altLang="zh-CN" b="0" dirty="0" smtClean="0">
              <a:ea typeface="宋体" panose="02010600030101010101" pitchFamily="2" charset="-122"/>
            </a:endParaRPr>
          </a:p>
          <a:p>
            <a:pPr>
              <a:defRPr/>
            </a:pPr>
            <a:r>
              <a:rPr lang="zh-CN" altLang="zh-CN" b="0" dirty="0" smtClean="0">
                <a:solidFill>
                  <a:srgbClr val="FF0000"/>
                </a:solidFill>
                <a:ea typeface="宋体" panose="02010600030101010101" pitchFamily="2" charset="-122"/>
              </a:rPr>
              <a:t>开发者可以把主要精力</a:t>
            </a:r>
            <a:r>
              <a:rPr lang="zh-CN" altLang="zh-CN" b="0" dirty="0" smtClean="0">
                <a:ea typeface="宋体" panose="02010600030101010101" pitchFamily="2" charset="-122"/>
              </a:rPr>
              <a:t>放在一个应用中需要那些行为标准（不用关心行为的细节），不仅节省时间，而且非常有利于设计出</a:t>
            </a:r>
            <a:r>
              <a:rPr lang="zh-CN" altLang="zh-CN" b="0" dirty="0" smtClean="0">
                <a:solidFill>
                  <a:srgbClr val="FF0000"/>
                </a:solidFill>
                <a:ea typeface="宋体" panose="02010600030101010101" pitchFamily="2" charset="-122"/>
              </a:rPr>
              <a:t>易维护、易扩展</a:t>
            </a:r>
            <a:r>
              <a:rPr lang="zh-CN" altLang="zh-CN" b="0" dirty="0" smtClean="0">
                <a:ea typeface="宋体" panose="02010600030101010101" pitchFamily="2" charset="-122"/>
              </a:rPr>
              <a:t>的程序。</a:t>
            </a:r>
            <a:endParaRPr lang="en-US" altLang="zh-CN" b="0" dirty="0" smtClean="0">
              <a:ea typeface="宋体" panose="02010600030101010101" pitchFamily="2" charset="-122"/>
            </a:endParaRPr>
          </a:p>
          <a:p>
            <a:pPr>
              <a:defRPr/>
            </a:pPr>
            <a:r>
              <a:rPr lang="zh-CN" altLang="zh-CN" b="0" dirty="0" smtClean="0">
                <a:ea typeface="宋体" panose="02010600030101010101" pitchFamily="2" charset="-122"/>
              </a:rPr>
              <a:t>抽象类中的抽象方法，可以由子类去实现，即行为标准的实现由子类完成</a:t>
            </a:r>
            <a:r>
              <a:rPr lang="zh-CN" altLang="en-US" b="0" dirty="0" smtClean="0">
                <a:ea typeface="宋体" panose="02010600030101010101" pitchFamily="2" charset="-122"/>
              </a:rPr>
              <a:t>。实现了</a:t>
            </a:r>
            <a:r>
              <a:rPr lang="zh-CN" altLang="en-US" b="0" dirty="0" smtClean="0">
                <a:solidFill>
                  <a:srgbClr val="FF0000"/>
                </a:solidFill>
                <a:ea typeface="宋体" panose="02010600030101010101" pitchFamily="2" charset="-122"/>
              </a:rPr>
              <a:t> 行为标准和具体实现的</a:t>
            </a:r>
            <a:r>
              <a:rPr lang="zh-CN" altLang="en-US" b="0" dirty="0" smtClean="0">
                <a:ea typeface="宋体" panose="02010600030101010101" pitchFamily="2" charset="-122"/>
              </a:rPr>
              <a:t> 分工 </a:t>
            </a:r>
            <a:endParaRPr lang="zh-CN" altLang="zh-CN" b="0" dirty="0" smtClean="0">
              <a:ea typeface="宋体" panose="02010600030101010101" pitchFamily="2" charset="-122"/>
            </a:endParaRPr>
          </a:p>
          <a:p>
            <a:pPr>
              <a:defRPr/>
            </a:pPr>
            <a:endParaRPr lang="zh-CN" altLang="zh-CN" b="0" dirty="0">
              <a:ea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模板">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5C5ED"/>
        </a:accent5>
        <a:accent6>
          <a:srgbClr val="E58970"/>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9945E"/>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423</TotalTime>
  <Words>6775</Words>
  <Application>Microsoft Office PowerPoint</Application>
  <PresentationFormat>全屏显示(4:3)</PresentationFormat>
  <Paragraphs>372</Paragraphs>
  <Slides>68</Slides>
  <Notes>15</Notes>
  <HiddenSlides>0</HiddenSlides>
  <MMClips>0</MMClips>
  <ScaleCrop>false</ScaleCrop>
  <HeadingPairs>
    <vt:vector size="8" baseType="variant">
      <vt:variant>
        <vt:lpstr>已用的字体</vt:lpstr>
      </vt:variant>
      <vt:variant>
        <vt:i4>7</vt:i4>
      </vt:variant>
      <vt:variant>
        <vt:lpstr>主题</vt:lpstr>
      </vt:variant>
      <vt:variant>
        <vt:i4>6</vt:i4>
      </vt:variant>
      <vt:variant>
        <vt:lpstr>嵌入 OLE 服务器</vt:lpstr>
      </vt:variant>
      <vt:variant>
        <vt:i4>0</vt:i4>
      </vt:variant>
      <vt:variant>
        <vt:lpstr>幻灯片标题</vt:lpstr>
      </vt:variant>
      <vt:variant>
        <vt:i4>68</vt:i4>
      </vt:variant>
    </vt:vector>
  </HeadingPairs>
  <TitlesOfParts>
    <vt:vector size="81" baseType="lpstr">
      <vt:lpstr>黑体</vt:lpstr>
      <vt:lpstr>楷体_GB2312</vt:lpstr>
      <vt:lpstr>宋体</vt:lpstr>
      <vt:lpstr>Arial</vt:lpstr>
      <vt:lpstr>Tahoma</vt:lpstr>
      <vt:lpstr>Times New Roman</vt:lpstr>
      <vt:lpstr>Wingdings</vt:lpstr>
      <vt:lpstr>模板</vt:lpstr>
      <vt:lpstr>1_模板</vt:lpstr>
      <vt:lpstr>2_模板</vt:lpstr>
      <vt:lpstr>3_模板</vt:lpstr>
      <vt:lpstr>4_模板</vt:lpstr>
      <vt:lpstr>5_模板</vt:lpstr>
      <vt:lpstr>第五章</vt:lpstr>
      <vt:lpstr>主要内容</vt:lpstr>
      <vt:lpstr>抽象类</vt:lpstr>
      <vt:lpstr>抽象类</vt:lpstr>
      <vt:lpstr>抽象方法</vt:lpstr>
      <vt:lpstr>抽象类的子类</vt:lpstr>
      <vt:lpstr>抽象类的例子</vt:lpstr>
      <vt:lpstr>抽象类的使用例子</vt:lpstr>
      <vt:lpstr>理解抽象类</vt:lpstr>
      <vt:lpstr>应用举例</vt:lpstr>
      <vt:lpstr>应用举例</vt:lpstr>
      <vt:lpstr>应用举例</vt:lpstr>
      <vt:lpstr>面向抽象编程</vt:lpstr>
      <vt:lpstr>应用举例</vt:lpstr>
      <vt:lpstr>应用举例</vt:lpstr>
      <vt:lpstr>开-闭原则</vt:lpstr>
      <vt:lpstr>结合例子说明开-闭原则</vt:lpstr>
      <vt:lpstr>应用举例</vt:lpstr>
      <vt:lpstr>应用举例</vt:lpstr>
      <vt:lpstr>应用举例</vt:lpstr>
      <vt:lpstr>抽象类的其他应用</vt:lpstr>
      <vt:lpstr>模板设计模式</vt:lpstr>
      <vt:lpstr>模板设计模式</vt:lpstr>
      <vt:lpstr>PowerPoint 演示文稿</vt:lpstr>
      <vt:lpstr>PowerPoint 演示文稿</vt:lpstr>
      <vt:lpstr>PowerPoint 演示文稿</vt:lpstr>
      <vt:lpstr>模板设计模式</vt:lpstr>
      <vt:lpstr>接口</vt:lpstr>
      <vt:lpstr>生活中的接口</vt:lpstr>
      <vt:lpstr>接口</vt:lpstr>
      <vt:lpstr>接口定义注意事项</vt:lpstr>
      <vt:lpstr>实现接口</vt:lpstr>
      <vt:lpstr>接口举例</vt:lpstr>
      <vt:lpstr>接口回调</vt:lpstr>
      <vt:lpstr>接口与多态</vt:lpstr>
      <vt:lpstr>例子</vt:lpstr>
      <vt:lpstr>接口作为参数</vt:lpstr>
      <vt:lpstr>面向接口编程</vt:lpstr>
      <vt:lpstr>应用举例</vt:lpstr>
      <vt:lpstr>抽象类和接口总结</vt:lpstr>
      <vt:lpstr>Java8接口新增内容</vt:lpstr>
      <vt:lpstr>默认方法引出的问题</vt:lpstr>
      <vt:lpstr>内部类</vt:lpstr>
      <vt:lpstr>内部类的种类</vt:lpstr>
      <vt:lpstr>成员内部类</vt:lpstr>
      <vt:lpstr>成员内部类例子</vt:lpstr>
      <vt:lpstr>成员内部类</vt:lpstr>
      <vt:lpstr>静态内部类</vt:lpstr>
      <vt:lpstr>静态内部类的例子</vt:lpstr>
      <vt:lpstr>匿名内部类</vt:lpstr>
      <vt:lpstr>和继承有关的匿名类</vt:lpstr>
      <vt:lpstr>和类有关的匿名类</vt:lpstr>
      <vt:lpstr>PowerPoint 演示文稿</vt:lpstr>
      <vt:lpstr>和接口有关的匿名类</vt:lpstr>
      <vt:lpstr>局部内部类（了解）</vt:lpstr>
      <vt:lpstr>内部类的作用</vt:lpstr>
      <vt:lpstr>Functional Interfaces</vt:lpstr>
      <vt:lpstr>枚举</vt:lpstr>
      <vt:lpstr>PowerPoint 演示文稿</vt:lpstr>
      <vt:lpstr>PowerPoint 演示文稿</vt:lpstr>
      <vt:lpstr>函数式编程</vt:lpstr>
      <vt:lpstr>函数式编程</vt:lpstr>
      <vt:lpstr> Chapter Objectives</vt:lpstr>
      <vt:lpstr>例题</vt:lpstr>
      <vt:lpstr>例题</vt:lpstr>
      <vt:lpstr>例题</vt:lpstr>
      <vt:lpstr> Chapter Objectives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Administrator</cp:lastModifiedBy>
  <cp:revision>341</cp:revision>
  <dcterms:created xsi:type="dcterms:W3CDTF">2006-03-08T06:55:00Z</dcterms:created>
  <dcterms:modified xsi:type="dcterms:W3CDTF">2025-04-01T08:44:30Z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DB3784381C904AC2B730B44CAC94EB11</vt:lpwstr>
  </property>
</Properties>
</file>